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Default Extension="pdf" ContentType="application/pdf"/>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58.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slides/slide25.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wmf" ContentType="image/x-wmf"/>
  <Override PartName="/ppt/notesSlides/notesSlide3.xml" ContentType="application/vnd.openxmlformats-officedocument.presentationml.notes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53.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2" r:id="rId1"/>
  </p:sldMasterIdLst>
  <p:notesMasterIdLst>
    <p:notesMasterId r:id="rId60"/>
  </p:notesMasterIdLst>
  <p:sldIdLst>
    <p:sldId id="256" r:id="rId2"/>
    <p:sldId id="257" r:id="rId3"/>
    <p:sldId id="281" r:id="rId4"/>
    <p:sldId id="271" r:id="rId5"/>
    <p:sldId id="272" r:id="rId6"/>
    <p:sldId id="273" r:id="rId7"/>
    <p:sldId id="274" r:id="rId8"/>
    <p:sldId id="275" r:id="rId9"/>
    <p:sldId id="276" r:id="rId10"/>
    <p:sldId id="277" r:id="rId11"/>
    <p:sldId id="278" r:id="rId12"/>
    <p:sldId id="279" r:id="rId13"/>
    <p:sldId id="280" r:id="rId14"/>
    <p:sldId id="284" r:id="rId15"/>
    <p:sldId id="285" r:id="rId16"/>
    <p:sldId id="286" r:id="rId17"/>
    <p:sldId id="287" r:id="rId18"/>
    <p:sldId id="288" r:id="rId19"/>
    <p:sldId id="289" r:id="rId20"/>
    <p:sldId id="294" r:id="rId21"/>
    <p:sldId id="290" r:id="rId22"/>
    <p:sldId id="291" r:id="rId23"/>
    <p:sldId id="282" r:id="rId24"/>
    <p:sldId id="292" r:id="rId25"/>
    <p:sldId id="293" r:id="rId26"/>
    <p:sldId id="297" r:id="rId27"/>
    <p:sldId id="264" r:id="rId28"/>
    <p:sldId id="299" r:id="rId29"/>
    <p:sldId id="259" r:id="rId30"/>
    <p:sldId id="296" r:id="rId31"/>
    <p:sldId id="267" r:id="rId32"/>
    <p:sldId id="268" r:id="rId33"/>
    <p:sldId id="258" r:id="rId34"/>
    <p:sldId id="303" r:id="rId35"/>
    <p:sldId id="295" r:id="rId36"/>
    <p:sldId id="260" r:id="rId37"/>
    <p:sldId id="261" r:id="rId38"/>
    <p:sldId id="263" r:id="rId39"/>
    <p:sldId id="265" r:id="rId40"/>
    <p:sldId id="262" r:id="rId41"/>
    <p:sldId id="283" r:id="rId42"/>
    <p:sldId id="300" r:id="rId43"/>
    <p:sldId id="301" r:id="rId44"/>
    <p:sldId id="302" r:id="rId45"/>
    <p:sldId id="266" r:id="rId46"/>
    <p:sldId id="298" r:id="rId47"/>
    <p:sldId id="304" r:id="rId48"/>
    <p:sldId id="305" r:id="rId49"/>
    <p:sldId id="306" r:id="rId50"/>
    <p:sldId id="307" r:id="rId51"/>
    <p:sldId id="309" r:id="rId52"/>
    <p:sldId id="308" r:id="rId53"/>
    <p:sldId id="310" r:id="rId54"/>
    <p:sldId id="311" r:id="rId55"/>
    <p:sldId id="313" r:id="rId56"/>
    <p:sldId id="315" r:id="rId57"/>
    <p:sldId id="314" r:id="rId58"/>
    <p:sldId id="316"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0" d="100"/>
          <a:sy n="100" d="100"/>
        </p:scale>
        <p:origin x="-1128"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76"/>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theme" Target="theme/theme1.xml"/><Relationship Id="rId60" Type="http://schemas.openxmlformats.org/officeDocument/2006/relationships/notesMaster" Target="notesMasters/notesMaster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presProps" Target="pres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tableStyles" Target="tableStyle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printerSettings" Target="printerSettings/printerSettings1.bin"/><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AF46F-DED4-8A4C-930C-E5C8EC49FF82}" type="datetimeFigureOut">
              <a:rPr lang="en-US" smtClean="0"/>
              <a:pPr/>
              <a:t>12/2/09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6BEF9E-4445-DF4C-92B0-CEE280F46B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EF9E-4445-DF4C-92B0-CEE280F46B1A}"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EF9E-4445-DF4C-92B0-CEE280F46B1A}"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6BEF9E-4445-DF4C-92B0-CEE280F46B1A}"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B7D03BE-D70F-7B41-9A30-C1159025EDC3}"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04319-8C15-2748-A41D-C6EA68054A47}" type="slidenum">
              <a:rPr lang="en-US" smtClean="0"/>
              <a:pPr/>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B7D03BE-D70F-7B41-9A30-C1159025EDC3}" type="datetimeFigureOut">
              <a:rPr lang="en-US" smtClean="0"/>
              <a:pPr/>
              <a:t>12/2/09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B7D03BE-D70F-7B41-9A30-C1159025EDC3}"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B7D03BE-D70F-7B41-9A30-C1159025EDC3}"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B7D03BE-D70F-7B41-9A30-C1159025EDC3}"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B7D03BE-D70F-7B41-9A30-C1159025EDC3}" type="datetimeFigureOut">
              <a:rPr lang="en-US" smtClean="0"/>
              <a:pPr/>
              <a:t>12/2/09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B7D03BE-D70F-7B41-9A30-C1159025EDC3}" type="datetimeFigureOut">
              <a:rPr lang="en-US" smtClean="0"/>
              <a:pPr/>
              <a:t>12/2/09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B7D03BE-D70F-7B41-9A30-C1159025EDC3}" type="datetimeFigureOut">
              <a:rPr lang="en-US" smtClean="0"/>
              <a:pPr/>
              <a:t>12/2/09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D03BE-D70F-7B41-9A30-C1159025EDC3}" type="datetimeFigureOut">
              <a:rPr lang="en-US" smtClean="0"/>
              <a:pPr/>
              <a:t>12/2/09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D03BE-D70F-7B41-9A30-C1159025EDC3}" type="datetimeFigureOut">
              <a:rPr lang="en-US" smtClean="0"/>
              <a:pPr/>
              <a:t>12/2/09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9B7D03BE-D70F-7B41-9A30-C1159025EDC3}" type="datetimeFigureOut">
              <a:rPr lang="en-US" smtClean="0"/>
              <a:pPr/>
              <a:t>12/2/09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04319-8C15-2748-A41D-C6EA68054A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3.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9B7D03BE-D70F-7B41-9A30-C1159025EDC3}" type="datetimeFigureOut">
              <a:rPr lang="en-US" smtClean="0"/>
              <a:pPr/>
              <a:t>12/2/09</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B6604319-8C15-2748-A41D-C6EA68054A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oleObject" Target="../embeddings/oleObject1.bin"/><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7.pdf"/><Relationship Id="rId4" Type="http://schemas.openxmlformats.org/officeDocument/2006/relationships/image" Target="../media/image13.pdf"/><Relationship Id="rId10" Type="http://schemas.openxmlformats.org/officeDocument/2006/relationships/image" Target="../media/image19.pdf"/><Relationship Id="rId5" Type="http://schemas.openxmlformats.org/officeDocument/2006/relationships/image" Target="../media/image14.png"/><Relationship Id="rId7" Type="http://schemas.openxmlformats.org/officeDocument/2006/relationships/image" Target="../media/image16.png"/><Relationship Id="rId11"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1.pdf"/><Relationship Id="rId9" Type="http://schemas.openxmlformats.org/officeDocument/2006/relationships/image" Target="../media/image18.png"/><Relationship Id="rId3" Type="http://schemas.openxmlformats.org/officeDocument/2006/relationships/image" Target="../media/image12.png"/><Relationship Id="rId6" Type="http://schemas.openxmlformats.org/officeDocument/2006/relationships/image" Target="../media/image15.pd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6" Type="http://schemas.openxmlformats.org/officeDocument/2006/relationships/image" Target="../media/image29.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1.png"/><Relationship Id="rId5"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3" Type="http://schemas.openxmlformats.org/officeDocument/2006/relationships/image" Target="../media/image4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3" Type="http://schemas.openxmlformats.org/officeDocument/2006/relationships/image" Target="../media/image4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2700421"/>
            <a:ext cx="8115300" cy="2467732"/>
          </a:xfrm>
          <a:solidFill>
            <a:schemeClr val="accent5">
              <a:lumMod val="60000"/>
              <a:lumOff val="40000"/>
            </a:schemeClr>
          </a:solidFill>
        </p:spPr>
        <p:txBody>
          <a:bodyPr/>
          <a:lstStyle/>
          <a:p>
            <a:r>
              <a:rPr lang="en-US" dirty="0" smtClean="0"/>
              <a:t>ROOT I/O </a:t>
            </a:r>
            <a:br>
              <a:rPr lang="en-US" dirty="0" smtClean="0"/>
            </a:br>
            <a:r>
              <a:rPr lang="en-US" dirty="0" smtClean="0"/>
              <a:t>recent improvements</a:t>
            </a:r>
            <a:br>
              <a:rPr lang="en-US" dirty="0" smtClean="0"/>
            </a:br>
            <a:r>
              <a:rPr lang="en-US" dirty="0" smtClean="0"/>
              <a:t>Bottlenecks and Solutions</a:t>
            </a:r>
            <a:endParaRPr lang="en-US" dirty="0"/>
          </a:p>
        </p:txBody>
      </p:sp>
      <p:sp>
        <p:nvSpPr>
          <p:cNvPr id="3" name="Subtitle 2"/>
          <p:cNvSpPr>
            <a:spLocks noGrp="1"/>
          </p:cNvSpPr>
          <p:nvPr>
            <p:ph type="subTitle" idx="1"/>
          </p:nvPr>
        </p:nvSpPr>
        <p:spPr/>
        <p:txBody>
          <a:bodyPr/>
          <a:lstStyle/>
          <a:p>
            <a:r>
              <a:rPr lang="en-US" dirty="0" smtClean="0"/>
              <a:t>Rene Brun</a:t>
            </a:r>
          </a:p>
          <a:p>
            <a:r>
              <a:rPr lang="en-US" dirty="0" smtClean="0"/>
              <a:t>December 02 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a:t>René Brun</a:t>
            </a:r>
          </a:p>
        </p:txBody>
      </p:sp>
      <p:sp>
        <p:nvSpPr>
          <p:cNvPr id="18" name="Slide Number Placeholder 4"/>
          <p:cNvSpPr>
            <a:spLocks noGrp="1"/>
          </p:cNvSpPr>
          <p:nvPr>
            <p:ph type="sldNum" sz="quarter" idx="11"/>
          </p:nvPr>
        </p:nvSpPr>
        <p:spPr/>
        <p:txBody>
          <a:bodyPr/>
          <a:lstStyle/>
          <a:p>
            <a:fld id="{65E41571-CD20-5640-96D5-8315BC6ED133}" type="slidenum">
              <a:rPr lang="en-US"/>
              <a:pPr/>
              <a:t>10</a:t>
            </a:fld>
            <a:endParaRPr lang="en-US"/>
          </a:p>
        </p:txBody>
      </p:sp>
      <p:sp>
        <p:nvSpPr>
          <p:cNvPr id="279554" name="Rectangle 2"/>
          <p:cNvSpPr>
            <a:spLocks noGrp="1" noChangeArrowheads="1"/>
          </p:cNvSpPr>
          <p:nvPr>
            <p:ph type="title"/>
          </p:nvPr>
        </p:nvSpPr>
        <p:spPr>
          <a:xfrm>
            <a:off x="1524000" y="198438"/>
            <a:ext cx="6781800" cy="384175"/>
          </a:xfrm>
        </p:spPr>
        <p:txBody>
          <a:bodyPr/>
          <a:lstStyle/>
          <a:p>
            <a:r>
              <a:rPr lang="en-US" sz="4000"/>
              <a:t>I/O</a:t>
            </a:r>
          </a:p>
        </p:txBody>
      </p:sp>
      <p:sp>
        <p:nvSpPr>
          <p:cNvPr id="279555" name="Cloud"/>
          <p:cNvSpPr>
            <a:spLocks noChangeAspect="1" noEditPoints="1" noChangeArrowheads="1"/>
          </p:cNvSpPr>
          <p:nvPr/>
        </p:nvSpPr>
        <p:spPr bwMode="auto">
          <a:xfrm>
            <a:off x="609600" y="914400"/>
            <a:ext cx="2590800" cy="1371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lgn="ctr"/>
            <a:r>
              <a:rPr lang="en-US" sz="2400" dirty="0">
                <a:solidFill>
                  <a:srgbClr val="064573"/>
                </a:solidFill>
              </a:rPr>
              <a:t>Object in Memory</a:t>
            </a:r>
          </a:p>
        </p:txBody>
      </p:sp>
      <p:sp>
        <p:nvSpPr>
          <p:cNvPr id="279556" name="AutoShape 4"/>
          <p:cNvSpPr>
            <a:spLocks noChangeArrowheads="1"/>
          </p:cNvSpPr>
          <p:nvPr/>
        </p:nvSpPr>
        <p:spPr bwMode="auto">
          <a:xfrm>
            <a:off x="228600" y="3581400"/>
            <a:ext cx="3429000" cy="1752600"/>
          </a:xfrm>
          <a:prstGeom prst="wedgeEllipseCallout">
            <a:avLst>
              <a:gd name="adj1" fmla="val 30602"/>
              <a:gd name="adj2" fmla="val -89310"/>
            </a:avLst>
          </a:prstGeom>
          <a:solidFill>
            <a:schemeClr val="accent1"/>
          </a:solidFill>
          <a:ln w="9525">
            <a:solidFill>
              <a:schemeClr val="tx1"/>
            </a:solidFill>
            <a:miter lim="800000"/>
            <a:headEnd/>
            <a:tailEnd/>
          </a:ln>
          <a:effectLst/>
        </p:spPr>
        <p:txBody>
          <a:bodyPr>
            <a:prstTxWarp prst="textNoShape">
              <a:avLst/>
            </a:prstTxWarp>
          </a:bodyPr>
          <a:lstStyle/>
          <a:p>
            <a:pPr algn="ctr"/>
            <a:r>
              <a:rPr lang="en-US" dirty="0">
                <a:solidFill>
                  <a:srgbClr val="064573"/>
                </a:solidFill>
              </a:rPr>
              <a:t>Streamer: </a:t>
            </a:r>
          </a:p>
          <a:p>
            <a:pPr algn="ctr"/>
            <a:r>
              <a:rPr lang="en-US" dirty="0">
                <a:solidFill>
                  <a:srgbClr val="064573"/>
                </a:solidFill>
              </a:rPr>
              <a:t>No need for </a:t>
            </a:r>
          </a:p>
          <a:p>
            <a:pPr algn="ctr"/>
            <a:r>
              <a:rPr lang="en-US" dirty="0">
                <a:solidFill>
                  <a:srgbClr val="064573"/>
                </a:solidFill>
              </a:rPr>
              <a:t>transient / persistent classes</a:t>
            </a:r>
          </a:p>
        </p:txBody>
      </p:sp>
      <p:sp>
        <p:nvSpPr>
          <p:cNvPr id="279557" name="AutoShape 5"/>
          <p:cNvSpPr>
            <a:spLocks noChangeArrowheads="1"/>
          </p:cNvSpPr>
          <p:nvPr/>
        </p:nvSpPr>
        <p:spPr bwMode="auto">
          <a:xfrm>
            <a:off x="5334000" y="2209800"/>
            <a:ext cx="2052638" cy="457200"/>
          </a:xfrm>
          <a:prstGeom prst="leftRightArrowCallout">
            <a:avLst>
              <a:gd name="adj1" fmla="val 25000"/>
              <a:gd name="adj2" fmla="val 25000"/>
              <a:gd name="adj3" fmla="val 56120"/>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solidFill>
                  <a:srgbClr val="064573"/>
                </a:solidFill>
              </a:rPr>
              <a:t>http</a:t>
            </a:r>
          </a:p>
        </p:txBody>
      </p:sp>
      <p:sp>
        <p:nvSpPr>
          <p:cNvPr id="279558" name="AutoShape 6"/>
          <p:cNvSpPr>
            <a:spLocks noChangeArrowheads="1"/>
          </p:cNvSpPr>
          <p:nvPr/>
        </p:nvSpPr>
        <p:spPr bwMode="auto">
          <a:xfrm>
            <a:off x="5334000" y="1371600"/>
            <a:ext cx="2052638" cy="533400"/>
          </a:xfrm>
          <a:prstGeom prst="leftRightArrowCallout">
            <a:avLst>
              <a:gd name="adj1" fmla="val 25000"/>
              <a:gd name="adj2" fmla="val 25000"/>
              <a:gd name="adj3" fmla="val 48103"/>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solidFill>
                  <a:srgbClr val="064573"/>
                </a:solidFill>
              </a:rPr>
              <a:t>sockets</a:t>
            </a:r>
          </a:p>
        </p:txBody>
      </p:sp>
      <p:sp>
        <p:nvSpPr>
          <p:cNvPr id="279559" name="AutoShape 7"/>
          <p:cNvSpPr>
            <a:spLocks noChangeArrowheads="1"/>
          </p:cNvSpPr>
          <p:nvPr/>
        </p:nvSpPr>
        <p:spPr bwMode="auto">
          <a:xfrm>
            <a:off x="3962400" y="5486400"/>
            <a:ext cx="1447800" cy="1066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sz="2400" dirty="0">
                <a:solidFill>
                  <a:srgbClr val="064573"/>
                </a:solidFill>
              </a:rPr>
              <a:t>File on </a:t>
            </a:r>
          </a:p>
          <a:p>
            <a:pPr algn="ctr"/>
            <a:r>
              <a:rPr lang="en-US" sz="2400" dirty="0">
                <a:solidFill>
                  <a:srgbClr val="064573"/>
                </a:solidFill>
              </a:rPr>
              <a:t>disk</a:t>
            </a:r>
            <a:endParaRPr lang="en-US" dirty="0">
              <a:solidFill>
                <a:srgbClr val="064573"/>
              </a:solidFill>
            </a:endParaRPr>
          </a:p>
        </p:txBody>
      </p:sp>
      <p:sp>
        <p:nvSpPr>
          <p:cNvPr id="279560" name="AutoShape 8"/>
          <p:cNvSpPr>
            <a:spLocks noChangeArrowheads="1"/>
          </p:cNvSpPr>
          <p:nvPr/>
        </p:nvSpPr>
        <p:spPr bwMode="auto">
          <a:xfrm>
            <a:off x="7391400" y="1295400"/>
            <a:ext cx="1447800" cy="685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dirty="0">
                <a:solidFill>
                  <a:srgbClr val="064573"/>
                </a:solidFill>
              </a:rPr>
              <a:t>Net File</a:t>
            </a:r>
          </a:p>
        </p:txBody>
      </p:sp>
      <p:sp>
        <p:nvSpPr>
          <p:cNvPr id="279561" name="AutoShape 9"/>
          <p:cNvSpPr>
            <a:spLocks noChangeArrowheads="1"/>
          </p:cNvSpPr>
          <p:nvPr/>
        </p:nvSpPr>
        <p:spPr bwMode="auto">
          <a:xfrm>
            <a:off x="7391400" y="2057400"/>
            <a:ext cx="1447800" cy="685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dirty="0">
                <a:solidFill>
                  <a:srgbClr val="064573"/>
                </a:solidFill>
              </a:rPr>
              <a:t>Web File</a:t>
            </a:r>
          </a:p>
        </p:txBody>
      </p:sp>
      <p:sp>
        <p:nvSpPr>
          <p:cNvPr id="279562" name="AutoShape 10"/>
          <p:cNvSpPr>
            <a:spLocks noChangeArrowheads="1"/>
          </p:cNvSpPr>
          <p:nvPr/>
        </p:nvSpPr>
        <p:spPr bwMode="auto">
          <a:xfrm>
            <a:off x="5334000" y="2971800"/>
            <a:ext cx="2052638" cy="457200"/>
          </a:xfrm>
          <a:prstGeom prst="leftRightArrowCallout">
            <a:avLst>
              <a:gd name="adj1" fmla="val 25000"/>
              <a:gd name="adj2" fmla="val 25000"/>
              <a:gd name="adj3" fmla="val 56120"/>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solidFill>
                  <a:srgbClr val="064573"/>
                </a:solidFill>
              </a:rPr>
              <a:t>XML</a:t>
            </a:r>
          </a:p>
        </p:txBody>
      </p:sp>
      <p:sp>
        <p:nvSpPr>
          <p:cNvPr id="279563" name="AutoShape 11"/>
          <p:cNvSpPr>
            <a:spLocks noChangeArrowheads="1"/>
          </p:cNvSpPr>
          <p:nvPr/>
        </p:nvSpPr>
        <p:spPr bwMode="auto">
          <a:xfrm>
            <a:off x="7391400" y="2819400"/>
            <a:ext cx="1447800" cy="685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dirty="0">
                <a:solidFill>
                  <a:srgbClr val="064573"/>
                </a:solidFill>
              </a:rPr>
              <a:t>XML File</a:t>
            </a:r>
          </a:p>
        </p:txBody>
      </p:sp>
      <p:sp>
        <p:nvSpPr>
          <p:cNvPr id="279564" name="AutoShape 12"/>
          <p:cNvSpPr>
            <a:spLocks noChangeArrowheads="1"/>
          </p:cNvSpPr>
          <p:nvPr/>
        </p:nvSpPr>
        <p:spPr bwMode="auto">
          <a:xfrm>
            <a:off x="5334000" y="3733800"/>
            <a:ext cx="2052638" cy="457200"/>
          </a:xfrm>
          <a:prstGeom prst="leftRightArrowCallout">
            <a:avLst>
              <a:gd name="adj1" fmla="val 25000"/>
              <a:gd name="adj2" fmla="val 25000"/>
              <a:gd name="adj3" fmla="val 56120"/>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solidFill>
                  <a:srgbClr val="064573"/>
                </a:solidFill>
              </a:rPr>
              <a:t>SQL</a:t>
            </a:r>
          </a:p>
        </p:txBody>
      </p:sp>
      <p:sp>
        <p:nvSpPr>
          <p:cNvPr id="279565" name="AutoShape 13"/>
          <p:cNvSpPr>
            <a:spLocks noChangeArrowheads="1"/>
          </p:cNvSpPr>
          <p:nvPr/>
        </p:nvSpPr>
        <p:spPr bwMode="auto">
          <a:xfrm>
            <a:off x="7391400" y="3581400"/>
            <a:ext cx="1447800" cy="685800"/>
          </a:xfrm>
          <a:prstGeom prst="can">
            <a:avLst>
              <a:gd name="adj" fmla="val 25000"/>
            </a:avLst>
          </a:prstGeom>
          <a:solidFill>
            <a:srgbClr val="99CC00"/>
          </a:solidFill>
          <a:ln w="9525">
            <a:solidFill>
              <a:schemeClr val="tx1"/>
            </a:solidFill>
            <a:round/>
            <a:headEnd/>
            <a:tailEnd/>
          </a:ln>
          <a:effectLst/>
        </p:spPr>
        <p:txBody>
          <a:bodyPr wrap="none" anchor="ctr">
            <a:prstTxWarp prst="textNoShape">
              <a:avLst/>
            </a:prstTxWarp>
          </a:bodyPr>
          <a:lstStyle/>
          <a:p>
            <a:pPr algn="ctr"/>
            <a:r>
              <a:rPr lang="en-US" dirty="0" err="1">
                <a:solidFill>
                  <a:srgbClr val="064573"/>
                </a:solidFill>
              </a:rPr>
              <a:t>DataBase</a:t>
            </a:r>
            <a:endParaRPr lang="en-US" dirty="0">
              <a:solidFill>
                <a:srgbClr val="064573"/>
              </a:solidFill>
            </a:endParaRPr>
          </a:p>
        </p:txBody>
      </p:sp>
      <p:sp>
        <p:nvSpPr>
          <p:cNvPr id="279566" name="AutoShape 14"/>
          <p:cNvSpPr>
            <a:spLocks noChangeArrowheads="1"/>
          </p:cNvSpPr>
          <p:nvPr/>
        </p:nvSpPr>
        <p:spPr bwMode="auto">
          <a:xfrm>
            <a:off x="3810000" y="4419600"/>
            <a:ext cx="1752600" cy="914400"/>
          </a:xfrm>
          <a:prstGeom prst="upDownArrowCallout">
            <a:avLst>
              <a:gd name="adj1" fmla="val 47917"/>
              <a:gd name="adj2" fmla="val 47917"/>
              <a:gd name="adj3" fmla="val 12500"/>
              <a:gd name="adj4"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dirty="0">
                <a:solidFill>
                  <a:srgbClr val="064573"/>
                </a:solidFill>
              </a:rPr>
              <a:t>Local</a:t>
            </a:r>
          </a:p>
        </p:txBody>
      </p:sp>
      <p:sp>
        <p:nvSpPr>
          <p:cNvPr id="279567" name="AutoShape 15"/>
          <p:cNvSpPr>
            <a:spLocks noChangeArrowheads="1"/>
          </p:cNvSpPr>
          <p:nvPr/>
        </p:nvSpPr>
        <p:spPr bwMode="auto">
          <a:xfrm rot="-1027039">
            <a:off x="2628900" y="2081213"/>
            <a:ext cx="1219200" cy="1219200"/>
          </a:xfrm>
          <a:prstGeom prst="lightningBol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79568" name="AutoShape 16"/>
          <p:cNvSpPr>
            <a:spLocks noChangeArrowheads="1"/>
          </p:cNvSpPr>
          <p:nvPr/>
        </p:nvSpPr>
        <p:spPr bwMode="auto">
          <a:xfrm rot="16200000">
            <a:off x="3200400" y="2133600"/>
            <a:ext cx="2895600" cy="1219200"/>
          </a:xfrm>
          <a:prstGeom prst="wave">
            <a:avLst>
              <a:gd name="adj1" fmla="val 13005"/>
              <a:gd name="adj2" fmla="val 0"/>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dirty="0">
                <a:solidFill>
                  <a:srgbClr val="064573"/>
                </a:solidFill>
              </a:rPr>
              <a:t>Buffer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 name="Date Placeholder 2"/>
          <p:cNvSpPr>
            <a:spLocks noGrp="1"/>
          </p:cNvSpPr>
          <p:nvPr>
            <p:ph type="dt" sz="half" idx="10"/>
          </p:nvPr>
        </p:nvSpPr>
        <p:spPr/>
        <p:txBody>
          <a:bodyPr/>
          <a:lstStyle/>
          <a:p>
            <a:r>
              <a:rPr lang="en-US"/>
              <a:t> Rene Brun - Sinaia</a:t>
            </a:r>
          </a:p>
        </p:txBody>
      </p:sp>
      <p:sp>
        <p:nvSpPr>
          <p:cNvPr id="576" name="Footer Placeholder 3"/>
          <p:cNvSpPr>
            <a:spLocks noGrp="1"/>
          </p:cNvSpPr>
          <p:nvPr>
            <p:ph type="ftr" sz="quarter" idx="11"/>
          </p:nvPr>
        </p:nvSpPr>
        <p:spPr/>
        <p:txBody>
          <a:bodyPr/>
          <a:lstStyle/>
          <a:p>
            <a:r>
              <a:rPr lang="en-US"/>
              <a:t>Data Analysis based on ROOT</a:t>
            </a:r>
          </a:p>
        </p:txBody>
      </p:sp>
      <p:sp>
        <p:nvSpPr>
          <p:cNvPr id="577" name="Slide Number Placeholder 4"/>
          <p:cNvSpPr>
            <a:spLocks noGrp="1"/>
          </p:cNvSpPr>
          <p:nvPr>
            <p:ph type="sldNum" sz="quarter" idx="12"/>
          </p:nvPr>
        </p:nvSpPr>
        <p:spPr/>
        <p:txBody>
          <a:bodyPr/>
          <a:lstStyle/>
          <a:p>
            <a:fld id="{BD6E5327-9F6E-C04C-A70C-84330369F3B3}" type="slidenum">
              <a:rPr lang="en-US"/>
              <a:pPr/>
              <a:t>11</a:t>
            </a:fld>
            <a:endParaRPr lang="en-US"/>
          </a:p>
        </p:txBody>
      </p:sp>
      <p:sp>
        <p:nvSpPr>
          <p:cNvPr id="820226" name="Rectangle 2"/>
          <p:cNvSpPr>
            <a:spLocks noGrp="1" noChangeArrowheads="1"/>
          </p:cNvSpPr>
          <p:nvPr>
            <p:ph type="title"/>
          </p:nvPr>
        </p:nvSpPr>
        <p:spPr>
          <a:xfrm>
            <a:off x="779462" y="107577"/>
            <a:ext cx="7581901" cy="1162528"/>
          </a:xfrm>
        </p:spPr>
        <p:txBody>
          <a:bodyPr/>
          <a:lstStyle/>
          <a:p>
            <a:pPr algn="ctr"/>
            <a:r>
              <a:rPr lang="en-US" dirty="0"/>
              <a:t>Memory &lt;--&gt; Tree</a:t>
            </a:r>
            <a:br>
              <a:rPr lang="en-US" dirty="0"/>
            </a:br>
            <a:r>
              <a:rPr lang="en-US" sz="3200" dirty="0"/>
              <a:t>Each Node is a branch in the Tree</a:t>
            </a:r>
            <a:endParaRPr lang="en-US" dirty="0"/>
          </a:p>
        </p:txBody>
      </p:sp>
      <p:sp>
        <p:nvSpPr>
          <p:cNvPr id="820227" name="AutoShape 3"/>
          <p:cNvSpPr>
            <a:spLocks noChangeArrowheads="1"/>
          </p:cNvSpPr>
          <p:nvPr/>
        </p:nvSpPr>
        <p:spPr bwMode="auto">
          <a:xfrm>
            <a:off x="3048000" y="2819400"/>
            <a:ext cx="2057400" cy="3276600"/>
          </a:xfrm>
          <a:prstGeom prst="cube">
            <a:avLst>
              <a:gd name="adj" fmla="val 25000"/>
            </a:avLst>
          </a:prstGeom>
          <a:noFill/>
          <a:ln w="12700">
            <a:noFill/>
            <a:miter lim="800000"/>
            <a:headEnd/>
            <a:tailEnd/>
          </a:ln>
          <a:effectLst/>
        </p:spPr>
        <p:txBody>
          <a:bodyPr wrap="none" anchor="ctr">
            <a:prstTxWarp prst="textNoShape">
              <a:avLst/>
            </a:prstTxWarp>
            <a:spAutoFit/>
          </a:bodyPr>
          <a:lstStyle/>
          <a:p>
            <a:endParaRPr lang="en-US"/>
          </a:p>
        </p:txBody>
      </p:sp>
      <p:sp>
        <p:nvSpPr>
          <p:cNvPr id="820228" name="AutoShape 4"/>
          <p:cNvSpPr>
            <a:spLocks noChangeArrowheads="1"/>
          </p:cNvSpPr>
          <p:nvPr/>
        </p:nvSpPr>
        <p:spPr bwMode="auto">
          <a:xfrm>
            <a:off x="3657600" y="269219363"/>
            <a:ext cx="184150" cy="752475"/>
          </a:xfrm>
          <a:prstGeom prst="cube">
            <a:avLst>
              <a:gd name="adj" fmla="val 100000"/>
            </a:avLst>
          </a:prstGeom>
          <a:solidFill>
            <a:srgbClr val="FFFF00"/>
          </a:solidFill>
          <a:ln w="12700">
            <a:noFill/>
            <a:miter lim="800000"/>
            <a:headEnd/>
            <a:tailEnd/>
          </a:ln>
          <a:effectLst/>
        </p:spPr>
        <p:txBody>
          <a:bodyPr anchor="ctr">
            <a:prstTxWarp prst="textNoShape">
              <a:avLst/>
            </a:prstTxWarp>
            <a:spAutoFit/>
          </a:bodyPr>
          <a:lstStyle/>
          <a:p>
            <a:pPr algn="ctr">
              <a:spcBef>
                <a:spcPct val="50000"/>
              </a:spcBef>
            </a:pPr>
            <a:r>
              <a:rPr lang="en-US" sz="1400"/>
              <a:t>tr</a:t>
            </a:r>
          </a:p>
        </p:txBody>
      </p:sp>
      <p:grpSp>
        <p:nvGrpSpPr>
          <p:cNvPr id="2" name="Group 5"/>
          <p:cNvGrpSpPr>
            <a:grpSpLocks/>
          </p:cNvGrpSpPr>
          <p:nvPr/>
        </p:nvGrpSpPr>
        <p:grpSpPr bwMode="auto">
          <a:xfrm>
            <a:off x="457200" y="1676400"/>
            <a:ext cx="2819400" cy="2057400"/>
            <a:chOff x="528" y="1344"/>
            <a:chExt cx="1776" cy="2160"/>
          </a:xfrm>
        </p:grpSpPr>
        <p:sp>
          <p:nvSpPr>
            <p:cNvPr id="820230" name="AutoShape 6"/>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231" name="Rectangle 7"/>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2" name="Rectangle 8"/>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3" name="Rectangle 9"/>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4" name="Rectangle 10"/>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5" name="Rectangle 11"/>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6" name="Rectangle 12"/>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7" name="Rectangle 13"/>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8" name="Rectangle 14"/>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39" name="Rectangle 15"/>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40" name="Rectangle 16"/>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41" name="Rectangle 17"/>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42" name="Rectangle 18"/>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43" name="AutoShape 19"/>
            <p:cNvCxnSpPr>
              <a:cxnSpLocks noChangeShapeType="1"/>
              <a:stCxn id="820231" idx="2"/>
              <a:endCxn id="820234"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244" name="AutoShape 20"/>
            <p:cNvCxnSpPr>
              <a:cxnSpLocks noChangeShapeType="1"/>
              <a:stCxn id="820231" idx="2"/>
              <a:endCxn id="820233"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245" name="AutoShape 21"/>
            <p:cNvCxnSpPr>
              <a:cxnSpLocks noChangeShapeType="1"/>
              <a:stCxn id="820234" idx="2"/>
              <a:endCxn id="820235"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246" name="AutoShape 22"/>
            <p:cNvCxnSpPr>
              <a:cxnSpLocks noChangeShapeType="1"/>
              <a:stCxn id="820234" idx="2"/>
              <a:endCxn id="820236"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247" name="AutoShape 23"/>
            <p:cNvCxnSpPr>
              <a:cxnSpLocks noChangeShapeType="1"/>
              <a:stCxn id="820231" idx="2"/>
              <a:endCxn id="820232"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248" name="AutoShape 24"/>
            <p:cNvCxnSpPr>
              <a:cxnSpLocks noChangeShapeType="1"/>
              <a:stCxn id="820233" idx="2"/>
              <a:endCxn id="820239"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249" name="AutoShape 25"/>
            <p:cNvCxnSpPr>
              <a:cxnSpLocks noChangeShapeType="1"/>
              <a:stCxn id="820233" idx="2"/>
              <a:endCxn id="820242"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250" name="AutoShape 26"/>
            <p:cNvCxnSpPr>
              <a:cxnSpLocks noChangeShapeType="1"/>
              <a:stCxn id="820232" idx="2"/>
              <a:endCxn id="820237"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251" name="AutoShape 27"/>
            <p:cNvCxnSpPr>
              <a:cxnSpLocks noChangeShapeType="1"/>
              <a:stCxn id="820232" idx="2"/>
              <a:endCxn id="820238"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252" name="AutoShape 28"/>
            <p:cNvCxnSpPr>
              <a:cxnSpLocks noChangeShapeType="1"/>
              <a:stCxn id="820232" idx="2"/>
              <a:endCxn id="820240"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253" name="AutoShape 29"/>
            <p:cNvCxnSpPr>
              <a:cxnSpLocks noChangeShapeType="1"/>
              <a:stCxn id="820232" idx="2"/>
              <a:endCxn id="820241"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254" name="Rectangle 30"/>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55" name="AutoShape 31"/>
            <p:cNvCxnSpPr>
              <a:cxnSpLocks noChangeShapeType="1"/>
              <a:stCxn id="820232" idx="2"/>
              <a:endCxn id="820254"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3" name="Group 32"/>
          <p:cNvGrpSpPr>
            <a:grpSpLocks/>
          </p:cNvGrpSpPr>
          <p:nvPr/>
        </p:nvGrpSpPr>
        <p:grpSpPr bwMode="auto">
          <a:xfrm>
            <a:off x="609600" y="1828800"/>
            <a:ext cx="2819400" cy="2057400"/>
            <a:chOff x="528" y="1344"/>
            <a:chExt cx="1776" cy="2160"/>
          </a:xfrm>
        </p:grpSpPr>
        <p:sp>
          <p:nvSpPr>
            <p:cNvPr id="820257" name="AutoShape 33"/>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258" name="Rectangle 34"/>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59" name="Rectangle 35"/>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0" name="Rectangle 36"/>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1" name="Rectangle 37"/>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2" name="Rectangle 38"/>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3" name="Rectangle 39"/>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4" name="Rectangle 40"/>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5" name="Rectangle 41"/>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6" name="Rectangle 42"/>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7" name="Rectangle 43"/>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8" name="Rectangle 44"/>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69" name="Rectangle 45"/>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70" name="AutoShape 46"/>
            <p:cNvCxnSpPr>
              <a:cxnSpLocks noChangeShapeType="1"/>
              <a:stCxn id="820258" idx="2"/>
              <a:endCxn id="820261"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271" name="AutoShape 47"/>
            <p:cNvCxnSpPr>
              <a:cxnSpLocks noChangeShapeType="1"/>
              <a:stCxn id="820258" idx="2"/>
              <a:endCxn id="820260"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272" name="AutoShape 48"/>
            <p:cNvCxnSpPr>
              <a:cxnSpLocks noChangeShapeType="1"/>
              <a:stCxn id="820261" idx="2"/>
              <a:endCxn id="820262"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273" name="AutoShape 49"/>
            <p:cNvCxnSpPr>
              <a:cxnSpLocks noChangeShapeType="1"/>
              <a:stCxn id="820261" idx="2"/>
              <a:endCxn id="820263"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274" name="AutoShape 50"/>
            <p:cNvCxnSpPr>
              <a:cxnSpLocks noChangeShapeType="1"/>
              <a:stCxn id="820258" idx="2"/>
              <a:endCxn id="820259"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275" name="AutoShape 51"/>
            <p:cNvCxnSpPr>
              <a:cxnSpLocks noChangeShapeType="1"/>
              <a:stCxn id="820260" idx="2"/>
              <a:endCxn id="820266"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276" name="AutoShape 52"/>
            <p:cNvCxnSpPr>
              <a:cxnSpLocks noChangeShapeType="1"/>
              <a:stCxn id="820260" idx="2"/>
              <a:endCxn id="820269"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277" name="AutoShape 53"/>
            <p:cNvCxnSpPr>
              <a:cxnSpLocks noChangeShapeType="1"/>
              <a:stCxn id="820259" idx="2"/>
              <a:endCxn id="820264"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278" name="AutoShape 54"/>
            <p:cNvCxnSpPr>
              <a:cxnSpLocks noChangeShapeType="1"/>
              <a:stCxn id="820259" idx="2"/>
              <a:endCxn id="820265"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279" name="AutoShape 55"/>
            <p:cNvCxnSpPr>
              <a:cxnSpLocks noChangeShapeType="1"/>
              <a:stCxn id="820259" idx="2"/>
              <a:endCxn id="820267"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280" name="AutoShape 56"/>
            <p:cNvCxnSpPr>
              <a:cxnSpLocks noChangeShapeType="1"/>
              <a:stCxn id="820259" idx="2"/>
              <a:endCxn id="820268"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281" name="Rectangle 57"/>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82" name="AutoShape 58"/>
            <p:cNvCxnSpPr>
              <a:cxnSpLocks noChangeShapeType="1"/>
              <a:stCxn id="820259" idx="2"/>
              <a:endCxn id="820281"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4" name="Group 59"/>
          <p:cNvGrpSpPr>
            <a:grpSpLocks/>
          </p:cNvGrpSpPr>
          <p:nvPr/>
        </p:nvGrpSpPr>
        <p:grpSpPr bwMode="auto">
          <a:xfrm>
            <a:off x="762000" y="1981200"/>
            <a:ext cx="2819400" cy="2057400"/>
            <a:chOff x="528" y="1344"/>
            <a:chExt cx="1776" cy="2160"/>
          </a:xfrm>
        </p:grpSpPr>
        <p:sp>
          <p:nvSpPr>
            <p:cNvPr id="820284" name="AutoShape 60"/>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285" name="Rectangle 61"/>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86" name="Rectangle 62"/>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87" name="Rectangle 63"/>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88" name="Rectangle 64"/>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89" name="Rectangle 65"/>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0" name="Rectangle 66"/>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1" name="Rectangle 67"/>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2" name="Rectangle 68"/>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3" name="Rectangle 69"/>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4" name="Rectangle 70"/>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5" name="Rectangle 71"/>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296" name="Rectangle 72"/>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297" name="AutoShape 73"/>
            <p:cNvCxnSpPr>
              <a:cxnSpLocks noChangeShapeType="1"/>
              <a:stCxn id="820285" idx="2"/>
              <a:endCxn id="820288"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298" name="AutoShape 74"/>
            <p:cNvCxnSpPr>
              <a:cxnSpLocks noChangeShapeType="1"/>
              <a:stCxn id="820285" idx="2"/>
              <a:endCxn id="820287"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299" name="AutoShape 75"/>
            <p:cNvCxnSpPr>
              <a:cxnSpLocks noChangeShapeType="1"/>
              <a:stCxn id="820288" idx="2"/>
              <a:endCxn id="820289"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300" name="AutoShape 76"/>
            <p:cNvCxnSpPr>
              <a:cxnSpLocks noChangeShapeType="1"/>
              <a:stCxn id="820288" idx="2"/>
              <a:endCxn id="820290"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301" name="AutoShape 77"/>
            <p:cNvCxnSpPr>
              <a:cxnSpLocks noChangeShapeType="1"/>
              <a:stCxn id="820285" idx="2"/>
              <a:endCxn id="820286"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302" name="AutoShape 78"/>
            <p:cNvCxnSpPr>
              <a:cxnSpLocks noChangeShapeType="1"/>
              <a:stCxn id="820287" idx="2"/>
              <a:endCxn id="820293"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303" name="AutoShape 79"/>
            <p:cNvCxnSpPr>
              <a:cxnSpLocks noChangeShapeType="1"/>
              <a:stCxn id="820287" idx="2"/>
              <a:endCxn id="820296"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304" name="AutoShape 80"/>
            <p:cNvCxnSpPr>
              <a:cxnSpLocks noChangeShapeType="1"/>
              <a:stCxn id="820286" idx="2"/>
              <a:endCxn id="820291"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305" name="AutoShape 81"/>
            <p:cNvCxnSpPr>
              <a:cxnSpLocks noChangeShapeType="1"/>
              <a:stCxn id="820286" idx="2"/>
              <a:endCxn id="820292"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306" name="AutoShape 82"/>
            <p:cNvCxnSpPr>
              <a:cxnSpLocks noChangeShapeType="1"/>
              <a:stCxn id="820286" idx="2"/>
              <a:endCxn id="820294"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307" name="AutoShape 83"/>
            <p:cNvCxnSpPr>
              <a:cxnSpLocks noChangeShapeType="1"/>
              <a:stCxn id="820286" idx="2"/>
              <a:endCxn id="820295"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308" name="Rectangle 84"/>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09" name="AutoShape 85"/>
            <p:cNvCxnSpPr>
              <a:cxnSpLocks noChangeShapeType="1"/>
              <a:stCxn id="820286" idx="2"/>
              <a:endCxn id="820308"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5" name="Group 86"/>
          <p:cNvGrpSpPr>
            <a:grpSpLocks/>
          </p:cNvGrpSpPr>
          <p:nvPr/>
        </p:nvGrpSpPr>
        <p:grpSpPr bwMode="auto">
          <a:xfrm>
            <a:off x="914400" y="2133600"/>
            <a:ext cx="2819400" cy="2057400"/>
            <a:chOff x="528" y="1344"/>
            <a:chExt cx="1776" cy="2160"/>
          </a:xfrm>
        </p:grpSpPr>
        <p:sp>
          <p:nvSpPr>
            <p:cNvPr id="820311" name="AutoShape 87"/>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12" name="Rectangle 88"/>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3" name="Rectangle 89"/>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4" name="Rectangle 90"/>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5" name="Rectangle 91"/>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6" name="Rectangle 92"/>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7" name="Rectangle 93"/>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8" name="Rectangle 94"/>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19" name="Rectangle 95"/>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20" name="Rectangle 96"/>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21" name="Rectangle 97"/>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22" name="Rectangle 98"/>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23" name="Rectangle 99"/>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24" name="AutoShape 100"/>
            <p:cNvCxnSpPr>
              <a:cxnSpLocks noChangeShapeType="1"/>
              <a:stCxn id="820312" idx="2"/>
              <a:endCxn id="820315"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325" name="AutoShape 101"/>
            <p:cNvCxnSpPr>
              <a:cxnSpLocks noChangeShapeType="1"/>
              <a:stCxn id="820312" idx="2"/>
              <a:endCxn id="820314"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326" name="AutoShape 102"/>
            <p:cNvCxnSpPr>
              <a:cxnSpLocks noChangeShapeType="1"/>
              <a:stCxn id="820315" idx="2"/>
              <a:endCxn id="820316"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327" name="AutoShape 103"/>
            <p:cNvCxnSpPr>
              <a:cxnSpLocks noChangeShapeType="1"/>
              <a:stCxn id="820315" idx="2"/>
              <a:endCxn id="820317"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328" name="AutoShape 104"/>
            <p:cNvCxnSpPr>
              <a:cxnSpLocks noChangeShapeType="1"/>
              <a:stCxn id="820312" idx="2"/>
              <a:endCxn id="820313"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329" name="AutoShape 105"/>
            <p:cNvCxnSpPr>
              <a:cxnSpLocks noChangeShapeType="1"/>
              <a:stCxn id="820314" idx="2"/>
              <a:endCxn id="820320"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330" name="AutoShape 106"/>
            <p:cNvCxnSpPr>
              <a:cxnSpLocks noChangeShapeType="1"/>
              <a:stCxn id="820314" idx="2"/>
              <a:endCxn id="820323"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331" name="AutoShape 107"/>
            <p:cNvCxnSpPr>
              <a:cxnSpLocks noChangeShapeType="1"/>
              <a:stCxn id="820313" idx="2"/>
              <a:endCxn id="820318"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332" name="AutoShape 108"/>
            <p:cNvCxnSpPr>
              <a:cxnSpLocks noChangeShapeType="1"/>
              <a:stCxn id="820313" idx="2"/>
              <a:endCxn id="820319"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333" name="AutoShape 109"/>
            <p:cNvCxnSpPr>
              <a:cxnSpLocks noChangeShapeType="1"/>
              <a:stCxn id="820313" idx="2"/>
              <a:endCxn id="820321"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334" name="AutoShape 110"/>
            <p:cNvCxnSpPr>
              <a:cxnSpLocks noChangeShapeType="1"/>
              <a:stCxn id="820313" idx="2"/>
              <a:endCxn id="820322"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335" name="Rectangle 111"/>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36" name="AutoShape 112"/>
            <p:cNvCxnSpPr>
              <a:cxnSpLocks noChangeShapeType="1"/>
              <a:stCxn id="820313" idx="2"/>
              <a:endCxn id="820335"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6" name="Group 113"/>
          <p:cNvGrpSpPr>
            <a:grpSpLocks/>
          </p:cNvGrpSpPr>
          <p:nvPr/>
        </p:nvGrpSpPr>
        <p:grpSpPr bwMode="auto">
          <a:xfrm>
            <a:off x="1066800" y="2286000"/>
            <a:ext cx="2819400" cy="2057400"/>
            <a:chOff x="528" y="1344"/>
            <a:chExt cx="1776" cy="2160"/>
          </a:xfrm>
        </p:grpSpPr>
        <p:sp>
          <p:nvSpPr>
            <p:cNvPr id="820338" name="AutoShape 114"/>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39" name="Rectangle 115"/>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0" name="Rectangle 116"/>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1" name="Rectangle 117"/>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2" name="Rectangle 118"/>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3" name="Rectangle 119"/>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4" name="Rectangle 120"/>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5" name="Rectangle 121"/>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6" name="Rectangle 122"/>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7" name="Rectangle 123"/>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8" name="Rectangle 124"/>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49" name="Rectangle 125"/>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50" name="Rectangle 126"/>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51" name="AutoShape 127"/>
            <p:cNvCxnSpPr>
              <a:cxnSpLocks noChangeShapeType="1"/>
              <a:stCxn id="820339" idx="2"/>
              <a:endCxn id="820342"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352" name="AutoShape 128"/>
            <p:cNvCxnSpPr>
              <a:cxnSpLocks noChangeShapeType="1"/>
              <a:stCxn id="820339" idx="2"/>
              <a:endCxn id="820341"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353" name="AutoShape 129"/>
            <p:cNvCxnSpPr>
              <a:cxnSpLocks noChangeShapeType="1"/>
              <a:stCxn id="820342" idx="2"/>
              <a:endCxn id="820343"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354" name="AutoShape 130"/>
            <p:cNvCxnSpPr>
              <a:cxnSpLocks noChangeShapeType="1"/>
              <a:stCxn id="820342" idx="2"/>
              <a:endCxn id="820344"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355" name="AutoShape 131"/>
            <p:cNvCxnSpPr>
              <a:cxnSpLocks noChangeShapeType="1"/>
              <a:stCxn id="820339" idx="2"/>
              <a:endCxn id="820340"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356" name="AutoShape 132"/>
            <p:cNvCxnSpPr>
              <a:cxnSpLocks noChangeShapeType="1"/>
              <a:stCxn id="820341" idx="2"/>
              <a:endCxn id="820347"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357" name="AutoShape 133"/>
            <p:cNvCxnSpPr>
              <a:cxnSpLocks noChangeShapeType="1"/>
              <a:stCxn id="820341" idx="2"/>
              <a:endCxn id="820350"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358" name="AutoShape 134"/>
            <p:cNvCxnSpPr>
              <a:cxnSpLocks noChangeShapeType="1"/>
              <a:stCxn id="820340" idx="2"/>
              <a:endCxn id="820345"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359" name="AutoShape 135"/>
            <p:cNvCxnSpPr>
              <a:cxnSpLocks noChangeShapeType="1"/>
              <a:stCxn id="820340" idx="2"/>
              <a:endCxn id="820346"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360" name="AutoShape 136"/>
            <p:cNvCxnSpPr>
              <a:cxnSpLocks noChangeShapeType="1"/>
              <a:stCxn id="820340" idx="2"/>
              <a:endCxn id="820348"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361" name="AutoShape 137"/>
            <p:cNvCxnSpPr>
              <a:cxnSpLocks noChangeShapeType="1"/>
              <a:stCxn id="820340" idx="2"/>
              <a:endCxn id="820349"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362" name="Rectangle 138"/>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63" name="AutoShape 139"/>
            <p:cNvCxnSpPr>
              <a:cxnSpLocks noChangeShapeType="1"/>
              <a:stCxn id="820340" idx="2"/>
              <a:endCxn id="820362"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7" name="Group 140"/>
          <p:cNvGrpSpPr>
            <a:grpSpLocks/>
          </p:cNvGrpSpPr>
          <p:nvPr/>
        </p:nvGrpSpPr>
        <p:grpSpPr bwMode="auto">
          <a:xfrm>
            <a:off x="1219200" y="2438400"/>
            <a:ext cx="2819400" cy="2057400"/>
            <a:chOff x="528" y="1344"/>
            <a:chExt cx="1776" cy="2160"/>
          </a:xfrm>
        </p:grpSpPr>
        <p:sp>
          <p:nvSpPr>
            <p:cNvPr id="820365" name="AutoShape 141"/>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66" name="Rectangle 142"/>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67" name="Rectangle 143"/>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68" name="Rectangle 144"/>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69" name="Rectangle 145"/>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0" name="Rectangle 146"/>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1" name="Rectangle 147"/>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2" name="Rectangle 148"/>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3" name="Rectangle 149"/>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4" name="Rectangle 150"/>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5" name="Rectangle 151"/>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6" name="Rectangle 152"/>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377" name="Rectangle 153"/>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78" name="AutoShape 154"/>
            <p:cNvCxnSpPr>
              <a:cxnSpLocks noChangeShapeType="1"/>
              <a:stCxn id="820366" idx="2"/>
              <a:endCxn id="820369"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379" name="AutoShape 155"/>
            <p:cNvCxnSpPr>
              <a:cxnSpLocks noChangeShapeType="1"/>
              <a:stCxn id="820366" idx="2"/>
              <a:endCxn id="820368"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380" name="AutoShape 156"/>
            <p:cNvCxnSpPr>
              <a:cxnSpLocks noChangeShapeType="1"/>
              <a:stCxn id="820369" idx="2"/>
              <a:endCxn id="820370"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381" name="AutoShape 157"/>
            <p:cNvCxnSpPr>
              <a:cxnSpLocks noChangeShapeType="1"/>
              <a:stCxn id="820369" idx="2"/>
              <a:endCxn id="820371"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382" name="AutoShape 158"/>
            <p:cNvCxnSpPr>
              <a:cxnSpLocks noChangeShapeType="1"/>
              <a:stCxn id="820366" idx="2"/>
              <a:endCxn id="820367"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383" name="AutoShape 159"/>
            <p:cNvCxnSpPr>
              <a:cxnSpLocks noChangeShapeType="1"/>
              <a:stCxn id="820368" idx="2"/>
              <a:endCxn id="820374"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384" name="AutoShape 160"/>
            <p:cNvCxnSpPr>
              <a:cxnSpLocks noChangeShapeType="1"/>
              <a:stCxn id="820368" idx="2"/>
              <a:endCxn id="820377"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385" name="AutoShape 161"/>
            <p:cNvCxnSpPr>
              <a:cxnSpLocks noChangeShapeType="1"/>
              <a:stCxn id="820367" idx="2"/>
              <a:endCxn id="820372"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386" name="AutoShape 162"/>
            <p:cNvCxnSpPr>
              <a:cxnSpLocks noChangeShapeType="1"/>
              <a:stCxn id="820367" idx="2"/>
              <a:endCxn id="820373"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387" name="AutoShape 163"/>
            <p:cNvCxnSpPr>
              <a:cxnSpLocks noChangeShapeType="1"/>
              <a:stCxn id="820367" idx="2"/>
              <a:endCxn id="820375"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388" name="AutoShape 164"/>
            <p:cNvCxnSpPr>
              <a:cxnSpLocks noChangeShapeType="1"/>
              <a:stCxn id="820367" idx="2"/>
              <a:endCxn id="820376"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389" name="Rectangle 165"/>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390" name="AutoShape 166"/>
            <p:cNvCxnSpPr>
              <a:cxnSpLocks noChangeShapeType="1"/>
              <a:stCxn id="820367" idx="2"/>
              <a:endCxn id="820389"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8" name="Group 167"/>
          <p:cNvGrpSpPr>
            <a:grpSpLocks/>
          </p:cNvGrpSpPr>
          <p:nvPr/>
        </p:nvGrpSpPr>
        <p:grpSpPr bwMode="auto">
          <a:xfrm>
            <a:off x="1371600" y="2590800"/>
            <a:ext cx="2819400" cy="2057400"/>
            <a:chOff x="528" y="1344"/>
            <a:chExt cx="1776" cy="2160"/>
          </a:xfrm>
        </p:grpSpPr>
        <p:sp>
          <p:nvSpPr>
            <p:cNvPr id="820392" name="AutoShape 168"/>
            <p:cNvSpPr>
              <a:spLocks noChangeArrowheads="1"/>
            </p:cNvSpPr>
            <p:nvPr/>
          </p:nvSpPr>
          <p:spPr bwMode="auto">
            <a:xfrm>
              <a:off x="528" y="1344"/>
              <a:ext cx="1776" cy="2160"/>
            </a:xfrm>
            <a:prstGeom prst="cube">
              <a:avLst>
                <a:gd name="adj" fmla="val 3000"/>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3" name="Rectangle 169"/>
            <p:cNvSpPr>
              <a:spLocks noChangeArrowheads="1"/>
            </p:cNvSpPr>
            <p:nvPr/>
          </p:nvSpPr>
          <p:spPr bwMode="auto">
            <a:xfrm>
              <a:off x="1392" y="1536"/>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4" name="Rectangle 170"/>
            <p:cNvSpPr>
              <a:spLocks noChangeArrowheads="1"/>
            </p:cNvSpPr>
            <p:nvPr/>
          </p:nvSpPr>
          <p:spPr bwMode="auto">
            <a:xfrm>
              <a:off x="1248" y="2256"/>
              <a:ext cx="192" cy="192"/>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5" name="Rectangle 171"/>
            <p:cNvSpPr>
              <a:spLocks noChangeArrowheads="1"/>
            </p:cNvSpPr>
            <p:nvPr/>
          </p:nvSpPr>
          <p:spPr bwMode="auto">
            <a:xfrm>
              <a:off x="1872" y="1728"/>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6" name="Rectangle 172"/>
            <p:cNvSpPr>
              <a:spLocks noChangeArrowheads="1"/>
            </p:cNvSpPr>
            <p:nvPr/>
          </p:nvSpPr>
          <p:spPr bwMode="auto">
            <a:xfrm>
              <a:off x="720" y="1824"/>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7" name="Rectangle 173"/>
            <p:cNvSpPr>
              <a:spLocks noChangeArrowheads="1"/>
            </p:cNvSpPr>
            <p:nvPr/>
          </p:nvSpPr>
          <p:spPr bwMode="auto">
            <a:xfrm>
              <a:off x="624" y="2208"/>
              <a:ext cx="192" cy="192"/>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8" name="Rectangle 174"/>
            <p:cNvSpPr>
              <a:spLocks noChangeArrowheads="1"/>
            </p:cNvSpPr>
            <p:nvPr/>
          </p:nvSpPr>
          <p:spPr bwMode="auto">
            <a:xfrm flipV="1">
              <a:off x="912" y="2208"/>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399" name="Rectangle 175"/>
            <p:cNvSpPr>
              <a:spLocks noChangeArrowheads="1"/>
            </p:cNvSpPr>
            <p:nvPr/>
          </p:nvSpPr>
          <p:spPr bwMode="auto">
            <a:xfrm>
              <a:off x="816"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0" name="Rectangle 176"/>
            <p:cNvSpPr>
              <a:spLocks noChangeArrowheads="1"/>
            </p:cNvSpPr>
            <p:nvPr/>
          </p:nvSpPr>
          <p:spPr bwMode="auto">
            <a:xfrm>
              <a:off x="1056"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1" name="Rectangle 177"/>
            <p:cNvSpPr>
              <a:spLocks noChangeArrowheads="1"/>
            </p:cNvSpPr>
            <p:nvPr/>
          </p:nvSpPr>
          <p:spPr bwMode="auto">
            <a:xfrm>
              <a:off x="1584" y="2064"/>
              <a:ext cx="192" cy="192"/>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2" name="Rectangle 178"/>
            <p:cNvSpPr>
              <a:spLocks noChangeArrowheads="1"/>
            </p:cNvSpPr>
            <p:nvPr/>
          </p:nvSpPr>
          <p:spPr bwMode="auto">
            <a:xfrm>
              <a:off x="1296"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3" name="Rectangle 179"/>
            <p:cNvSpPr>
              <a:spLocks noChangeArrowheads="1"/>
            </p:cNvSpPr>
            <p:nvPr/>
          </p:nvSpPr>
          <p:spPr bwMode="auto">
            <a:xfrm>
              <a:off x="1584"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04" name="Rectangle 180"/>
            <p:cNvSpPr>
              <a:spLocks noChangeArrowheads="1"/>
            </p:cNvSpPr>
            <p:nvPr/>
          </p:nvSpPr>
          <p:spPr bwMode="auto">
            <a:xfrm>
              <a:off x="2016" y="2112"/>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05" name="AutoShape 181"/>
            <p:cNvCxnSpPr>
              <a:cxnSpLocks noChangeShapeType="1"/>
              <a:stCxn id="820393" idx="2"/>
              <a:endCxn id="820396"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406" name="AutoShape 182"/>
            <p:cNvCxnSpPr>
              <a:cxnSpLocks noChangeShapeType="1"/>
              <a:stCxn id="820393" idx="2"/>
              <a:endCxn id="820395"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407" name="AutoShape 183"/>
            <p:cNvCxnSpPr>
              <a:cxnSpLocks noChangeShapeType="1"/>
              <a:stCxn id="820396" idx="2"/>
              <a:endCxn id="820397"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408" name="AutoShape 184"/>
            <p:cNvCxnSpPr>
              <a:cxnSpLocks noChangeShapeType="1"/>
              <a:stCxn id="820396" idx="2"/>
              <a:endCxn id="820398"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409" name="AutoShape 185"/>
            <p:cNvCxnSpPr>
              <a:cxnSpLocks noChangeShapeType="1"/>
              <a:stCxn id="820393" idx="2"/>
              <a:endCxn id="820394"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410" name="AutoShape 186"/>
            <p:cNvCxnSpPr>
              <a:cxnSpLocks noChangeShapeType="1"/>
              <a:stCxn id="820395" idx="2"/>
              <a:endCxn id="820401"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411" name="AutoShape 187"/>
            <p:cNvCxnSpPr>
              <a:cxnSpLocks noChangeShapeType="1"/>
              <a:stCxn id="820395" idx="2"/>
              <a:endCxn id="820404"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412" name="AutoShape 188"/>
            <p:cNvCxnSpPr>
              <a:cxnSpLocks noChangeShapeType="1"/>
              <a:stCxn id="820394" idx="2"/>
              <a:endCxn id="820399"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413" name="AutoShape 189"/>
            <p:cNvCxnSpPr>
              <a:cxnSpLocks noChangeShapeType="1"/>
              <a:stCxn id="820394" idx="2"/>
              <a:endCxn id="820400"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414" name="AutoShape 190"/>
            <p:cNvCxnSpPr>
              <a:cxnSpLocks noChangeShapeType="1"/>
              <a:stCxn id="820394" idx="2"/>
              <a:endCxn id="820402"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415" name="AutoShape 191"/>
            <p:cNvCxnSpPr>
              <a:cxnSpLocks noChangeShapeType="1"/>
              <a:stCxn id="820394" idx="2"/>
              <a:endCxn id="820403"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416" name="Rectangle 192"/>
            <p:cNvSpPr>
              <a:spLocks noChangeArrowheads="1"/>
            </p:cNvSpPr>
            <p:nvPr/>
          </p:nvSpPr>
          <p:spPr bwMode="auto">
            <a:xfrm>
              <a:off x="1920" y="2880"/>
              <a:ext cx="192" cy="144"/>
            </a:xfrm>
            <a:prstGeom prst="rect">
              <a:avLst/>
            </a:prstGeom>
            <a:solidFill>
              <a:srgbClr val="339933"/>
            </a:solid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17" name="AutoShape 193"/>
            <p:cNvCxnSpPr>
              <a:cxnSpLocks noChangeShapeType="1"/>
              <a:stCxn id="820394" idx="2"/>
              <a:endCxn id="820416"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9" name="Group 194"/>
          <p:cNvGrpSpPr>
            <a:grpSpLocks/>
          </p:cNvGrpSpPr>
          <p:nvPr/>
        </p:nvGrpSpPr>
        <p:grpSpPr bwMode="auto">
          <a:xfrm>
            <a:off x="1524000" y="2743200"/>
            <a:ext cx="2819400" cy="2057400"/>
            <a:chOff x="528" y="1344"/>
            <a:chExt cx="1776" cy="2160"/>
          </a:xfrm>
        </p:grpSpPr>
        <p:sp>
          <p:nvSpPr>
            <p:cNvPr id="820419" name="AutoShape 195"/>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20" name="Rectangle 196"/>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1" name="Rectangle 197"/>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2" name="Rectangle 198"/>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3" name="Rectangle 199"/>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4" name="Rectangle 200"/>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5" name="Rectangle 201"/>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6" name="Rectangle 202"/>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7" name="Rectangle 203"/>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8" name="Rectangle 204"/>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29" name="Rectangle 205"/>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30" name="Rectangle 206"/>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31" name="Rectangle 207"/>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32" name="AutoShape 208"/>
            <p:cNvCxnSpPr>
              <a:cxnSpLocks noChangeShapeType="1"/>
              <a:stCxn id="820420" idx="2"/>
              <a:endCxn id="820423"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433" name="AutoShape 209"/>
            <p:cNvCxnSpPr>
              <a:cxnSpLocks noChangeShapeType="1"/>
              <a:stCxn id="820420" idx="2"/>
              <a:endCxn id="820422"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434" name="AutoShape 210"/>
            <p:cNvCxnSpPr>
              <a:cxnSpLocks noChangeShapeType="1"/>
              <a:stCxn id="820423" idx="2"/>
              <a:endCxn id="820424"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435" name="AutoShape 211"/>
            <p:cNvCxnSpPr>
              <a:cxnSpLocks noChangeShapeType="1"/>
              <a:stCxn id="820423" idx="2"/>
              <a:endCxn id="820425"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436" name="AutoShape 212"/>
            <p:cNvCxnSpPr>
              <a:cxnSpLocks noChangeShapeType="1"/>
              <a:stCxn id="820420" idx="2"/>
              <a:endCxn id="820421"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437" name="AutoShape 213"/>
            <p:cNvCxnSpPr>
              <a:cxnSpLocks noChangeShapeType="1"/>
              <a:stCxn id="820422" idx="2"/>
              <a:endCxn id="820428"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438" name="AutoShape 214"/>
            <p:cNvCxnSpPr>
              <a:cxnSpLocks noChangeShapeType="1"/>
              <a:stCxn id="820422" idx="2"/>
              <a:endCxn id="820431"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439" name="AutoShape 215"/>
            <p:cNvCxnSpPr>
              <a:cxnSpLocks noChangeShapeType="1"/>
              <a:stCxn id="820421" idx="2"/>
              <a:endCxn id="820426"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440" name="AutoShape 216"/>
            <p:cNvCxnSpPr>
              <a:cxnSpLocks noChangeShapeType="1"/>
              <a:stCxn id="820421" idx="2"/>
              <a:endCxn id="820427"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441" name="AutoShape 217"/>
            <p:cNvCxnSpPr>
              <a:cxnSpLocks noChangeShapeType="1"/>
              <a:stCxn id="820421" idx="2"/>
              <a:endCxn id="820429"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442" name="AutoShape 218"/>
            <p:cNvCxnSpPr>
              <a:cxnSpLocks noChangeShapeType="1"/>
              <a:stCxn id="820421" idx="2"/>
              <a:endCxn id="820430"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443" name="Rectangle 219"/>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44" name="AutoShape 220"/>
            <p:cNvCxnSpPr>
              <a:cxnSpLocks noChangeShapeType="1"/>
              <a:stCxn id="820421" idx="2"/>
              <a:endCxn id="820443"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0" name="Group 221"/>
          <p:cNvGrpSpPr>
            <a:grpSpLocks/>
          </p:cNvGrpSpPr>
          <p:nvPr/>
        </p:nvGrpSpPr>
        <p:grpSpPr bwMode="auto">
          <a:xfrm>
            <a:off x="1676400" y="2895600"/>
            <a:ext cx="2819400" cy="2057400"/>
            <a:chOff x="528" y="1344"/>
            <a:chExt cx="1776" cy="2160"/>
          </a:xfrm>
        </p:grpSpPr>
        <p:sp>
          <p:nvSpPr>
            <p:cNvPr id="820446" name="AutoShape 222"/>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47" name="Rectangle 223"/>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48" name="Rectangle 224"/>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49" name="Rectangle 225"/>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0" name="Rectangle 226"/>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1" name="Rectangle 227"/>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2" name="Rectangle 228"/>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3" name="Rectangle 229"/>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4" name="Rectangle 230"/>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5" name="Rectangle 231"/>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6" name="Rectangle 232"/>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7" name="Rectangle 233"/>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58" name="Rectangle 234"/>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59" name="AutoShape 235"/>
            <p:cNvCxnSpPr>
              <a:cxnSpLocks noChangeShapeType="1"/>
              <a:stCxn id="820447" idx="2"/>
              <a:endCxn id="820450"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460" name="AutoShape 236"/>
            <p:cNvCxnSpPr>
              <a:cxnSpLocks noChangeShapeType="1"/>
              <a:stCxn id="820447" idx="2"/>
              <a:endCxn id="820449"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461" name="AutoShape 237"/>
            <p:cNvCxnSpPr>
              <a:cxnSpLocks noChangeShapeType="1"/>
              <a:stCxn id="820450" idx="2"/>
              <a:endCxn id="820451"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462" name="AutoShape 238"/>
            <p:cNvCxnSpPr>
              <a:cxnSpLocks noChangeShapeType="1"/>
              <a:stCxn id="820450" idx="2"/>
              <a:endCxn id="820452"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463" name="AutoShape 239"/>
            <p:cNvCxnSpPr>
              <a:cxnSpLocks noChangeShapeType="1"/>
              <a:stCxn id="820447" idx="2"/>
              <a:endCxn id="820448"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464" name="AutoShape 240"/>
            <p:cNvCxnSpPr>
              <a:cxnSpLocks noChangeShapeType="1"/>
              <a:stCxn id="820449" idx="2"/>
              <a:endCxn id="820455"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465" name="AutoShape 241"/>
            <p:cNvCxnSpPr>
              <a:cxnSpLocks noChangeShapeType="1"/>
              <a:stCxn id="820449" idx="2"/>
              <a:endCxn id="820458"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466" name="AutoShape 242"/>
            <p:cNvCxnSpPr>
              <a:cxnSpLocks noChangeShapeType="1"/>
              <a:stCxn id="820448" idx="2"/>
              <a:endCxn id="820453"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467" name="AutoShape 243"/>
            <p:cNvCxnSpPr>
              <a:cxnSpLocks noChangeShapeType="1"/>
              <a:stCxn id="820448" idx="2"/>
              <a:endCxn id="820454"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468" name="AutoShape 244"/>
            <p:cNvCxnSpPr>
              <a:cxnSpLocks noChangeShapeType="1"/>
              <a:stCxn id="820448" idx="2"/>
              <a:endCxn id="820456"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469" name="AutoShape 245"/>
            <p:cNvCxnSpPr>
              <a:cxnSpLocks noChangeShapeType="1"/>
              <a:stCxn id="820448" idx="2"/>
              <a:endCxn id="820457"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470" name="Rectangle 246"/>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71" name="AutoShape 247"/>
            <p:cNvCxnSpPr>
              <a:cxnSpLocks noChangeShapeType="1"/>
              <a:stCxn id="820448" idx="2"/>
              <a:endCxn id="820470"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1" name="Group 248"/>
          <p:cNvGrpSpPr>
            <a:grpSpLocks/>
          </p:cNvGrpSpPr>
          <p:nvPr/>
        </p:nvGrpSpPr>
        <p:grpSpPr bwMode="auto">
          <a:xfrm>
            <a:off x="1828800" y="3048000"/>
            <a:ext cx="2819400" cy="2057400"/>
            <a:chOff x="528" y="1344"/>
            <a:chExt cx="1776" cy="2160"/>
          </a:xfrm>
        </p:grpSpPr>
        <p:sp>
          <p:nvSpPr>
            <p:cNvPr id="820473" name="AutoShape 249"/>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474" name="Rectangle 250"/>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5" name="Rectangle 251"/>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6" name="Rectangle 252"/>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7" name="Rectangle 253"/>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8" name="Rectangle 254"/>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79" name="Rectangle 255"/>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0" name="Rectangle 256"/>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1" name="Rectangle 257"/>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2" name="Rectangle 258"/>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3" name="Rectangle 259"/>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4" name="Rectangle 260"/>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485" name="Rectangle 261"/>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86" name="AutoShape 262"/>
            <p:cNvCxnSpPr>
              <a:cxnSpLocks noChangeShapeType="1"/>
              <a:stCxn id="820474" idx="2"/>
              <a:endCxn id="820477"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487" name="AutoShape 263"/>
            <p:cNvCxnSpPr>
              <a:cxnSpLocks noChangeShapeType="1"/>
              <a:stCxn id="820474" idx="2"/>
              <a:endCxn id="820476"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488" name="AutoShape 264"/>
            <p:cNvCxnSpPr>
              <a:cxnSpLocks noChangeShapeType="1"/>
              <a:stCxn id="820477" idx="2"/>
              <a:endCxn id="820478"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489" name="AutoShape 265"/>
            <p:cNvCxnSpPr>
              <a:cxnSpLocks noChangeShapeType="1"/>
              <a:stCxn id="820477" idx="2"/>
              <a:endCxn id="820479"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490" name="AutoShape 266"/>
            <p:cNvCxnSpPr>
              <a:cxnSpLocks noChangeShapeType="1"/>
              <a:stCxn id="820474" idx="2"/>
              <a:endCxn id="820475"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491" name="AutoShape 267"/>
            <p:cNvCxnSpPr>
              <a:cxnSpLocks noChangeShapeType="1"/>
              <a:stCxn id="820476" idx="2"/>
              <a:endCxn id="820482"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492" name="AutoShape 268"/>
            <p:cNvCxnSpPr>
              <a:cxnSpLocks noChangeShapeType="1"/>
              <a:stCxn id="820476" idx="2"/>
              <a:endCxn id="820485"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493" name="AutoShape 269"/>
            <p:cNvCxnSpPr>
              <a:cxnSpLocks noChangeShapeType="1"/>
              <a:stCxn id="820475" idx="2"/>
              <a:endCxn id="820480"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494" name="AutoShape 270"/>
            <p:cNvCxnSpPr>
              <a:cxnSpLocks noChangeShapeType="1"/>
              <a:stCxn id="820475" idx="2"/>
              <a:endCxn id="820481"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495" name="AutoShape 271"/>
            <p:cNvCxnSpPr>
              <a:cxnSpLocks noChangeShapeType="1"/>
              <a:stCxn id="820475" idx="2"/>
              <a:endCxn id="820483"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496" name="AutoShape 272"/>
            <p:cNvCxnSpPr>
              <a:cxnSpLocks noChangeShapeType="1"/>
              <a:stCxn id="820475" idx="2"/>
              <a:endCxn id="820484"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497" name="Rectangle 273"/>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498" name="AutoShape 274"/>
            <p:cNvCxnSpPr>
              <a:cxnSpLocks noChangeShapeType="1"/>
              <a:stCxn id="820475" idx="2"/>
              <a:endCxn id="820497"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2" name="Group 275"/>
          <p:cNvGrpSpPr>
            <a:grpSpLocks/>
          </p:cNvGrpSpPr>
          <p:nvPr/>
        </p:nvGrpSpPr>
        <p:grpSpPr bwMode="auto">
          <a:xfrm>
            <a:off x="1981200" y="3200400"/>
            <a:ext cx="2819400" cy="2057400"/>
            <a:chOff x="528" y="1344"/>
            <a:chExt cx="1776" cy="2160"/>
          </a:xfrm>
        </p:grpSpPr>
        <p:sp>
          <p:nvSpPr>
            <p:cNvPr id="820500" name="AutoShape 276"/>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501" name="Rectangle 277"/>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2" name="Rectangle 278"/>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3" name="Rectangle 279"/>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4" name="Rectangle 280"/>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5" name="Rectangle 281"/>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6" name="Rectangle 282"/>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7" name="Rectangle 283"/>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8" name="Rectangle 284"/>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09" name="Rectangle 285"/>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10" name="Rectangle 286"/>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11" name="Rectangle 287"/>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12" name="Rectangle 288"/>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13" name="AutoShape 289"/>
            <p:cNvCxnSpPr>
              <a:cxnSpLocks noChangeShapeType="1"/>
              <a:stCxn id="820501" idx="2"/>
              <a:endCxn id="820504"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514" name="AutoShape 290"/>
            <p:cNvCxnSpPr>
              <a:cxnSpLocks noChangeShapeType="1"/>
              <a:stCxn id="820501" idx="2"/>
              <a:endCxn id="820503"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515" name="AutoShape 291"/>
            <p:cNvCxnSpPr>
              <a:cxnSpLocks noChangeShapeType="1"/>
              <a:stCxn id="820504" idx="2"/>
              <a:endCxn id="820505"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516" name="AutoShape 292"/>
            <p:cNvCxnSpPr>
              <a:cxnSpLocks noChangeShapeType="1"/>
              <a:stCxn id="820504" idx="2"/>
              <a:endCxn id="820506"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517" name="AutoShape 293"/>
            <p:cNvCxnSpPr>
              <a:cxnSpLocks noChangeShapeType="1"/>
              <a:stCxn id="820501" idx="2"/>
              <a:endCxn id="820502"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518" name="AutoShape 294"/>
            <p:cNvCxnSpPr>
              <a:cxnSpLocks noChangeShapeType="1"/>
              <a:stCxn id="820503" idx="2"/>
              <a:endCxn id="820509"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519" name="AutoShape 295"/>
            <p:cNvCxnSpPr>
              <a:cxnSpLocks noChangeShapeType="1"/>
              <a:stCxn id="820503" idx="2"/>
              <a:endCxn id="820512"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520" name="AutoShape 296"/>
            <p:cNvCxnSpPr>
              <a:cxnSpLocks noChangeShapeType="1"/>
              <a:stCxn id="820502" idx="2"/>
              <a:endCxn id="820507"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521" name="AutoShape 297"/>
            <p:cNvCxnSpPr>
              <a:cxnSpLocks noChangeShapeType="1"/>
              <a:stCxn id="820502" idx="2"/>
              <a:endCxn id="820508"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522" name="AutoShape 298"/>
            <p:cNvCxnSpPr>
              <a:cxnSpLocks noChangeShapeType="1"/>
              <a:stCxn id="820502" idx="2"/>
              <a:endCxn id="820510"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523" name="AutoShape 299"/>
            <p:cNvCxnSpPr>
              <a:cxnSpLocks noChangeShapeType="1"/>
              <a:stCxn id="820502" idx="2"/>
              <a:endCxn id="820511"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524" name="Rectangle 300"/>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25" name="AutoShape 301"/>
            <p:cNvCxnSpPr>
              <a:cxnSpLocks noChangeShapeType="1"/>
              <a:stCxn id="820502" idx="2"/>
              <a:endCxn id="820524"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3" name="Group 302"/>
          <p:cNvGrpSpPr>
            <a:grpSpLocks/>
          </p:cNvGrpSpPr>
          <p:nvPr/>
        </p:nvGrpSpPr>
        <p:grpSpPr bwMode="auto">
          <a:xfrm>
            <a:off x="2133600" y="3352800"/>
            <a:ext cx="2819400" cy="2057400"/>
            <a:chOff x="528" y="1344"/>
            <a:chExt cx="1776" cy="2160"/>
          </a:xfrm>
        </p:grpSpPr>
        <p:sp>
          <p:nvSpPr>
            <p:cNvPr id="820527" name="AutoShape 303"/>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528" name="Rectangle 304"/>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29" name="Rectangle 305"/>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0" name="Rectangle 306"/>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1" name="Rectangle 307"/>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2" name="Rectangle 308"/>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3" name="Rectangle 309"/>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4" name="Rectangle 310"/>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5" name="Rectangle 311"/>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6" name="Rectangle 312"/>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7" name="Rectangle 313"/>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8" name="Rectangle 314"/>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39" name="Rectangle 315"/>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40" name="AutoShape 316"/>
            <p:cNvCxnSpPr>
              <a:cxnSpLocks noChangeShapeType="1"/>
              <a:stCxn id="820528" idx="2"/>
              <a:endCxn id="820531"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541" name="AutoShape 317"/>
            <p:cNvCxnSpPr>
              <a:cxnSpLocks noChangeShapeType="1"/>
              <a:stCxn id="820528" idx="2"/>
              <a:endCxn id="820530"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542" name="AutoShape 318"/>
            <p:cNvCxnSpPr>
              <a:cxnSpLocks noChangeShapeType="1"/>
              <a:stCxn id="820531" idx="2"/>
              <a:endCxn id="820532"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543" name="AutoShape 319"/>
            <p:cNvCxnSpPr>
              <a:cxnSpLocks noChangeShapeType="1"/>
              <a:stCxn id="820531" idx="2"/>
              <a:endCxn id="820533"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544" name="AutoShape 320"/>
            <p:cNvCxnSpPr>
              <a:cxnSpLocks noChangeShapeType="1"/>
              <a:stCxn id="820528" idx="2"/>
              <a:endCxn id="820529"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545" name="AutoShape 321"/>
            <p:cNvCxnSpPr>
              <a:cxnSpLocks noChangeShapeType="1"/>
              <a:stCxn id="820530" idx="2"/>
              <a:endCxn id="820536"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546" name="AutoShape 322"/>
            <p:cNvCxnSpPr>
              <a:cxnSpLocks noChangeShapeType="1"/>
              <a:stCxn id="820530" idx="2"/>
              <a:endCxn id="820539"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547" name="AutoShape 323"/>
            <p:cNvCxnSpPr>
              <a:cxnSpLocks noChangeShapeType="1"/>
              <a:stCxn id="820529" idx="2"/>
              <a:endCxn id="820534"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548" name="AutoShape 324"/>
            <p:cNvCxnSpPr>
              <a:cxnSpLocks noChangeShapeType="1"/>
              <a:stCxn id="820529" idx="2"/>
              <a:endCxn id="820535"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549" name="AutoShape 325"/>
            <p:cNvCxnSpPr>
              <a:cxnSpLocks noChangeShapeType="1"/>
              <a:stCxn id="820529" idx="2"/>
              <a:endCxn id="820537"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550" name="AutoShape 326"/>
            <p:cNvCxnSpPr>
              <a:cxnSpLocks noChangeShapeType="1"/>
              <a:stCxn id="820529" idx="2"/>
              <a:endCxn id="820538"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551" name="Rectangle 327"/>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52" name="AutoShape 328"/>
            <p:cNvCxnSpPr>
              <a:cxnSpLocks noChangeShapeType="1"/>
              <a:stCxn id="820529" idx="2"/>
              <a:endCxn id="820551"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4" name="Group 329"/>
          <p:cNvGrpSpPr>
            <a:grpSpLocks/>
          </p:cNvGrpSpPr>
          <p:nvPr/>
        </p:nvGrpSpPr>
        <p:grpSpPr bwMode="auto">
          <a:xfrm>
            <a:off x="2286000" y="3505200"/>
            <a:ext cx="2819400" cy="2057400"/>
            <a:chOff x="528" y="1344"/>
            <a:chExt cx="1776" cy="2160"/>
          </a:xfrm>
        </p:grpSpPr>
        <p:sp>
          <p:nvSpPr>
            <p:cNvPr id="820554" name="AutoShape 330"/>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555" name="Rectangle 331"/>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56" name="Rectangle 332"/>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57" name="Rectangle 333"/>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58" name="Rectangle 334"/>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59" name="Rectangle 335"/>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0" name="Rectangle 336"/>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1" name="Rectangle 337"/>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2" name="Rectangle 338"/>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3" name="Rectangle 339"/>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4" name="Rectangle 340"/>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5" name="Rectangle 341"/>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66" name="Rectangle 342"/>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67" name="AutoShape 343"/>
            <p:cNvCxnSpPr>
              <a:cxnSpLocks noChangeShapeType="1"/>
              <a:stCxn id="820555" idx="2"/>
              <a:endCxn id="820558"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568" name="AutoShape 344"/>
            <p:cNvCxnSpPr>
              <a:cxnSpLocks noChangeShapeType="1"/>
              <a:stCxn id="820555" idx="2"/>
              <a:endCxn id="820557"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569" name="AutoShape 345"/>
            <p:cNvCxnSpPr>
              <a:cxnSpLocks noChangeShapeType="1"/>
              <a:stCxn id="820558" idx="2"/>
              <a:endCxn id="820559"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570" name="AutoShape 346"/>
            <p:cNvCxnSpPr>
              <a:cxnSpLocks noChangeShapeType="1"/>
              <a:stCxn id="820558" idx="2"/>
              <a:endCxn id="820560"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571" name="AutoShape 347"/>
            <p:cNvCxnSpPr>
              <a:cxnSpLocks noChangeShapeType="1"/>
              <a:stCxn id="820555" idx="2"/>
              <a:endCxn id="820556"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572" name="AutoShape 348"/>
            <p:cNvCxnSpPr>
              <a:cxnSpLocks noChangeShapeType="1"/>
              <a:stCxn id="820557" idx="2"/>
              <a:endCxn id="820563"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573" name="AutoShape 349"/>
            <p:cNvCxnSpPr>
              <a:cxnSpLocks noChangeShapeType="1"/>
              <a:stCxn id="820557" idx="2"/>
              <a:endCxn id="820566"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574" name="AutoShape 350"/>
            <p:cNvCxnSpPr>
              <a:cxnSpLocks noChangeShapeType="1"/>
              <a:stCxn id="820556" idx="2"/>
              <a:endCxn id="820561"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575" name="AutoShape 351"/>
            <p:cNvCxnSpPr>
              <a:cxnSpLocks noChangeShapeType="1"/>
              <a:stCxn id="820556" idx="2"/>
              <a:endCxn id="820562"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576" name="AutoShape 352"/>
            <p:cNvCxnSpPr>
              <a:cxnSpLocks noChangeShapeType="1"/>
              <a:stCxn id="820556" idx="2"/>
              <a:endCxn id="820564"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577" name="AutoShape 353"/>
            <p:cNvCxnSpPr>
              <a:cxnSpLocks noChangeShapeType="1"/>
              <a:stCxn id="820556" idx="2"/>
              <a:endCxn id="820565"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578" name="Rectangle 354"/>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79" name="AutoShape 355"/>
            <p:cNvCxnSpPr>
              <a:cxnSpLocks noChangeShapeType="1"/>
              <a:stCxn id="820556" idx="2"/>
              <a:endCxn id="820578"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5" name="Group 356"/>
          <p:cNvGrpSpPr>
            <a:grpSpLocks/>
          </p:cNvGrpSpPr>
          <p:nvPr/>
        </p:nvGrpSpPr>
        <p:grpSpPr bwMode="auto">
          <a:xfrm>
            <a:off x="2438400" y="3657600"/>
            <a:ext cx="2819400" cy="2057400"/>
            <a:chOff x="528" y="1344"/>
            <a:chExt cx="1776" cy="2160"/>
          </a:xfrm>
        </p:grpSpPr>
        <p:sp>
          <p:nvSpPr>
            <p:cNvPr id="820581" name="AutoShape 357"/>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582" name="Rectangle 358"/>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3" name="Rectangle 359"/>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4" name="Rectangle 360"/>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5" name="Rectangle 361"/>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6" name="Rectangle 362"/>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7" name="Rectangle 363"/>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8" name="Rectangle 364"/>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89" name="Rectangle 365"/>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90" name="Rectangle 366"/>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91" name="Rectangle 367"/>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92" name="Rectangle 368"/>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593" name="Rectangle 369"/>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594" name="AutoShape 370"/>
            <p:cNvCxnSpPr>
              <a:cxnSpLocks noChangeShapeType="1"/>
              <a:stCxn id="820582" idx="2"/>
              <a:endCxn id="820585"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595" name="AutoShape 371"/>
            <p:cNvCxnSpPr>
              <a:cxnSpLocks noChangeShapeType="1"/>
              <a:stCxn id="820582" idx="2"/>
              <a:endCxn id="820584"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596" name="AutoShape 372"/>
            <p:cNvCxnSpPr>
              <a:cxnSpLocks noChangeShapeType="1"/>
              <a:stCxn id="820585" idx="2"/>
              <a:endCxn id="820586"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597" name="AutoShape 373"/>
            <p:cNvCxnSpPr>
              <a:cxnSpLocks noChangeShapeType="1"/>
              <a:stCxn id="820585" idx="2"/>
              <a:endCxn id="820587"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598" name="AutoShape 374"/>
            <p:cNvCxnSpPr>
              <a:cxnSpLocks noChangeShapeType="1"/>
              <a:stCxn id="820582" idx="2"/>
              <a:endCxn id="820583"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599" name="AutoShape 375"/>
            <p:cNvCxnSpPr>
              <a:cxnSpLocks noChangeShapeType="1"/>
              <a:stCxn id="820584" idx="2"/>
              <a:endCxn id="820590"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600" name="AutoShape 376"/>
            <p:cNvCxnSpPr>
              <a:cxnSpLocks noChangeShapeType="1"/>
              <a:stCxn id="820584" idx="2"/>
              <a:endCxn id="820593"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601" name="AutoShape 377"/>
            <p:cNvCxnSpPr>
              <a:cxnSpLocks noChangeShapeType="1"/>
              <a:stCxn id="820583" idx="2"/>
              <a:endCxn id="820588"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602" name="AutoShape 378"/>
            <p:cNvCxnSpPr>
              <a:cxnSpLocks noChangeShapeType="1"/>
              <a:stCxn id="820583" idx="2"/>
              <a:endCxn id="820589"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603" name="AutoShape 379"/>
            <p:cNvCxnSpPr>
              <a:cxnSpLocks noChangeShapeType="1"/>
              <a:stCxn id="820583" idx="2"/>
              <a:endCxn id="820591"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604" name="AutoShape 380"/>
            <p:cNvCxnSpPr>
              <a:cxnSpLocks noChangeShapeType="1"/>
              <a:stCxn id="820583" idx="2"/>
              <a:endCxn id="820592"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605" name="Rectangle 381"/>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06" name="AutoShape 382"/>
            <p:cNvCxnSpPr>
              <a:cxnSpLocks noChangeShapeType="1"/>
              <a:stCxn id="820583" idx="2"/>
              <a:endCxn id="820605"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6" name="Group 383"/>
          <p:cNvGrpSpPr>
            <a:grpSpLocks/>
          </p:cNvGrpSpPr>
          <p:nvPr/>
        </p:nvGrpSpPr>
        <p:grpSpPr bwMode="auto">
          <a:xfrm>
            <a:off x="2590800" y="3810000"/>
            <a:ext cx="2819400" cy="2057400"/>
            <a:chOff x="528" y="1344"/>
            <a:chExt cx="1776" cy="2160"/>
          </a:xfrm>
        </p:grpSpPr>
        <p:sp>
          <p:nvSpPr>
            <p:cNvPr id="820608" name="AutoShape 384"/>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609" name="Rectangle 385"/>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0" name="Rectangle 386"/>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1" name="Rectangle 387"/>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2" name="Rectangle 388"/>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3" name="Rectangle 389"/>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4" name="Rectangle 390"/>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5" name="Rectangle 391"/>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6" name="Rectangle 392"/>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7" name="Rectangle 393"/>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8" name="Rectangle 394"/>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19" name="Rectangle 395"/>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20" name="Rectangle 396"/>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21" name="AutoShape 397"/>
            <p:cNvCxnSpPr>
              <a:cxnSpLocks noChangeShapeType="1"/>
              <a:stCxn id="820609" idx="2"/>
              <a:endCxn id="820612"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622" name="AutoShape 398"/>
            <p:cNvCxnSpPr>
              <a:cxnSpLocks noChangeShapeType="1"/>
              <a:stCxn id="820609" idx="2"/>
              <a:endCxn id="820611"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623" name="AutoShape 399"/>
            <p:cNvCxnSpPr>
              <a:cxnSpLocks noChangeShapeType="1"/>
              <a:stCxn id="820612" idx="2"/>
              <a:endCxn id="820613"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624" name="AutoShape 400"/>
            <p:cNvCxnSpPr>
              <a:cxnSpLocks noChangeShapeType="1"/>
              <a:stCxn id="820612" idx="2"/>
              <a:endCxn id="820614"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625" name="AutoShape 401"/>
            <p:cNvCxnSpPr>
              <a:cxnSpLocks noChangeShapeType="1"/>
              <a:stCxn id="820609" idx="2"/>
              <a:endCxn id="820610"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626" name="AutoShape 402"/>
            <p:cNvCxnSpPr>
              <a:cxnSpLocks noChangeShapeType="1"/>
              <a:stCxn id="820611" idx="2"/>
              <a:endCxn id="820617"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627" name="AutoShape 403"/>
            <p:cNvCxnSpPr>
              <a:cxnSpLocks noChangeShapeType="1"/>
              <a:stCxn id="820611" idx="2"/>
              <a:endCxn id="820620"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628" name="AutoShape 404"/>
            <p:cNvCxnSpPr>
              <a:cxnSpLocks noChangeShapeType="1"/>
              <a:stCxn id="820610" idx="2"/>
              <a:endCxn id="820615"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629" name="AutoShape 405"/>
            <p:cNvCxnSpPr>
              <a:cxnSpLocks noChangeShapeType="1"/>
              <a:stCxn id="820610" idx="2"/>
              <a:endCxn id="820616"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630" name="AutoShape 406"/>
            <p:cNvCxnSpPr>
              <a:cxnSpLocks noChangeShapeType="1"/>
              <a:stCxn id="820610" idx="2"/>
              <a:endCxn id="820618"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631" name="AutoShape 407"/>
            <p:cNvCxnSpPr>
              <a:cxnSpLocks noChangeShapeType="1"/>
              <a:stCxn id="820610" idx="2"/>
              <a:endCxn id="820619"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632" name="Rectangle 408"/>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33" name="AutoShape 409"/>
            <p:cNvCxnSpPr>
              <a:cxnSpLocks noChangeShapeType="1"/>
              <a:stCxn id="820610" idx="2"/>
              <a:endCxn id="820632"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7" name="Group 410"/>
          <p:cNvGrpSpPr>
            <a:grpSpLocks/>
          </p:cNvGrpSpPr>
          <p:nvPr/>
        </p:nvGrpSpPr>
        <p:grpSpPr bwMode="auto">
          <a:xfrm>
            <a:off x="2743200" y="3962400"/>
            <a:ext cx="2819400" cy="2057400"/>
            <a:chOff x="528" y="1344"/>
            <a:chExt cx="1776" cy="2160"/>
          </a:xfrm>
        </p:grpSpPr>
        <p:sp>
          <p:nvSpPr>
            <p:cNvPr id="820635" name="AutoShape 411"/>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636" name="Rectangle 412"/>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37" name="Rectangle 413"/>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38" name="Rectangle 414"/>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39" name="Rectangle 415"/>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0" name="Rectangle 416"/>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1" name="Rectangle 417"/>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2" name="Rectangle 418"/>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3" name="Rectangle 419"/>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4" name="Rectangle 420"/>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5" name="Rectangle 421"/>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6" name="Rectangle 422"/>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47" name="Rectangle 423"/>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48" name="AutoShape 424"/>
            <p:cNvCxnSpPr>
              <a:cxnSpLocks noChangeShapeType="1"/>
              <a:stCxn id="820636" idx="2"/>
              <a:endCxn id="820639"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649" name="AutoShape 425"/>
            <p:cNvCxnSpPr>
              <a:cxnSpLocks noChangeShapeType="1"/>
              <a:stCxn id="820636" idx="2"/>
              <a:endCxn id="820638"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650" name="AutoShape 426"/>
            <p:cNvCxnSpPr>
              <a:cxnSpLocks noChangeShapeType="1"/>
              <a:stCxn id="820639" idx="2"/>
              <a:endCxn id="820640"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651" name="AutoShape 427"/>
            <p:cNvCxnSpPr>
              <a:cxnSpLocks noChangeShapeType="1"/>
              <a:stCxn id="820639" idx="2"/>
              <a:endCxn id="820641"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652" name="AutoShape 428"/>
            <p:cNvCxnSpPr>
              <a:cxnSpLocks noChangeShapeType="1"/>
              <a:stCxn id="820636" idx="2"/>
              <a:endCxn id="820637"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653" name="AutoShape 429"/>
            <p:cNvCxnSpPr>
              <a:cxnSpLocks noChangeShapeType="1"/>
              <a:stCxn id="820638" idx="2"/>
              <a:endCxn id="820644"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654" name="AutoShape 430"/>
            <p:cNvCxnSpPr>
              <a:cxnSpLocks noChangeShapeType="1"/>
              <a:stCxn id="820638" idx="2"/>
              <a:endCxn id="820647"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655" name="AutoShape 431"/>
            <p:cNvCxnSpPr>
              <a:cxnSpLocks noChangeShapeType="1"/>
              <a:stCxn id="820637" idx="2"/>
              <a:endCxn id="820642"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656" name="AutoShape 432"/>
            <p:cNvCxnSpPr>
              <a:cxnSpLocks noChangeShapeType="1"/>
              <a:stCxn id="820637" idx="2"/>
              <a:endCxn id="820643"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657" name="AutoShape 433"/>
            <p:cNvCxnSpPr>
              <a:cxnSpLocks noChangeShapeType="1"/>
              <a:stCxn id="820637" idx="2"/>
              <a:endCxn id="820645"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658" name="AutoShape 434"/>
            <p:cNvCxnSpPr>
              <a:cxnSpLocks noChangeShapeType="1"/>
              <a:stCxn id="820637" idx="2"/>
              <a:endCxn id="820646"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659" name="Rectangle 435"/>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60" name="AutoShape 436"/>
            <p:cNvCxnSpPr>
              <a:cxnSpLocks noChangeShapeType="1"/>
              <a:stCxn id="820637" idx="2"/>
              <a:endCxn id="820659"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8" name="Group 437"/>
          <p:cNvGrpSpPr>
            <a:grpSpLocks/>
          </p:cNvGrpSpPr>
          <p:nvPr/>
        </p:nvGrpSpPr>
        <p:grpSpPr bwMode="auto">
          <a:xfrm>
            <a:off x="2895600" y="4114800"/>
            <a:ext cx="2819400" cy="2057400"/>
            <a:chOff x="528" y="1344"/>
            <a:chExt cx="1776" cy="2160"/>
          </a:xfrm>
        </p:grpSpPr>
        <p:sp>
          <p:nvSpPr>
            <p:cNvPr id="820662" name="AutoShape 438"/>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663" name="Rectangle 439"/>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4" name="Rectangle 440"/>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5" name="Rectangle 441"/>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6" name="Rectangle 442"/>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7" name="Rectangle 443"/>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8" name="Rectangle 444"/>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69" name="Rectangle 445"/>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0" name="Rectangle 446"/>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1" name="Rectangle 447"/>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2" name="Rectangle 448"/>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3" name="Rectangle 449"/>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74" name="Rectangle 450"/>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75" name="AutoShape 451"/>
            <p:cNvCxnSpPr>
              <a:cxnSpLocks noChangeShapeType="1"/>
              <a:stCxn id="820663" idx="2"/>
              <a:endCxn id="820666"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676" name="AutoShape 452"/>
            <p:cNvCxnSpPr>
              <a:cxnSpLocks noChangeShapeType="1"/>
              <a:stCxn id="820663" idx="2"/>
              <a:endCxn id="820665"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677" name="AutoShape 453"/>
            <p:cNvCxnSpPr>
              <a:cxnSpLocks noChangeShapeType="1"/>
              <a:stCxn id="820666" idx="2"/>
              <a:endCxn id="820667"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678" name="AutoShape 454"/>
            <p:cNvCxnSpPr>
              <a:cxnSpLocks noChangeShapeType="1"/>
              <a:stCxn id="820666" idx="2"/>
              <a:endCxn id="820668"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679" name="AutoShape 455"/>
            <p:cNvCxnSpPr>
              <a:cxnSpLocks noChangeShapeType="1"/>
              <a:stCxn id="820663" idx="2"/>
              <a:endCxn id="820664"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680" name="AutoShape 456"/>
            <p:cNvCxnSpPr>
              <a:cxnSpLocks noChangeShapeType="1"/>
              <a:stCxn id="820665" idx="2"/>
              <a:endCxn id="820671"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681" name="AutoShape 457"/>
            <p:cNvCxnSpPr>
              <a:cxnSpLocks noChangeShapeType="1"/>
              <a:stCxn id="820665" idx="2"/>
              <a:endCxn id="820674"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682" name="AutoShape 458"/>
            <p:cNvCxnSpPr>
              <a:cxnSpLocks noChangeShapeType="1"/>
              <a:stCxn id="820664" idx="2"/>
              <a:endCxn id="820669"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683" name="AutoShape 459"/>
            <p:cNvCxnSpPr>
              <a:cxnSpLocks noChangeShapeType="1"/>
              <a:stCxn id="820664" idx="2"/>
              <a:endCxn id="820670"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684" name="AutoShape 460"/>
            <p:cNvCxnSpPr>
              <a:cxnSpLocks noChangeShapeType="1"/>
              <a:stCxn id="820664" idx="2"/>
              <a:endCxn id="820672"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685" name="AutoShape 461"/>
            <p:cNvCxnSpPr>
              <a:cxnSpLocks noChangeShapeType="1"/>
              <a:stCxn id="820664" idx="2"/>
              <a:endCxn id="820673"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686" name="Rectangle 462"/>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687" name="AutoShape 463"/>
            <p:cNvCxnSpPr>
              <a:cxnSpLocks noChangeShapeType="1"/>
              <a:stCxn id="820664" idx="2"/>
              <a:endCxn id="820686"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19" name="Group 464"/>
          <p:cNvGrpSpPr>
            <a:grpSpLocks/>
          </p:cNvGrpSpPr>
          <p:nvPr/>
        </p:nvGrpSpPr>
        <p:grpSpPr bwMode="auto">
          <a:xfrm>
            <a:off x="3048000" y="4267200"/>
            <a:ext cx="2819400" cy="2057400"/>
            <a:chOff x="528" y="1344"/>
            <a:chExt cx="1776" cy="2160"/>
          </a:xfrm>
        </p:grpSpPr>
        <p:sp>
          <p:nvSpPr>
            <p:cNvPr id="820689" name="AutoShape 465"/>
            <p:cNvSpPr>
              <a:spLocks noChangeArrowheads="1"/>
            </p:cNvSpPr>
            <p:nvPr/>
          </p:nvSpPr>
          <p:spPr bwMode="auto">
            <a:xfrm>
              <a:off x="528" y="1344"/>
              <a:ext cx="1776" cy="2160"/>
            </a:xfrm>
            <a:prstGeom prst="cube">
              <a:avLst>
                <a:gd name="adj" fmla="val 3000"/>
              </a:avLst>
            </a:prstGeom>
            <a:solidFill>
              <a:srgbClr val="FFCC66"/>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690" name="Rectangle 466"/>
            <p:cNvSpPr>
              <a:spLocks noChangeArrowheads="1"/>
            </p:cNvSpPr>
            <p:nvPr/>
          </p:nvSpPr>
          <p:spPr bwMode="auto">
            <a:xfrm>
              <a:off x="1392" y="1536"/>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1" name="Rectangle 467"/>
            <p:cNvSpPr>
              <a:spLocks noChangeArrowheads="1"/>
            </p:cNvSpPr>
            <p:nvPr/>
          </p:nvSpPr>
          <p:spPr bwMode="auto">
            <a:xfrm>
              <a:off x="1248" y="2256"/>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2" name="Rectangle 468"/>
            <p:cNvSpPr>
              <a:spLocks noChangeArrowheads="1"/>
            </p:cNvSpPr>
            <p:nvPr/>
          </p:nvSpPr>
          <p:spPr bwMode="auto">
            <a:xfrm>
              <a:off x="1872" y="172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3" name="Rectangle 469"/>
            <p:cNvSpPr>
              <a:spLocks noChangeArrowheads="1"/>
            </p:cNvSpPr>
            <p:nvPr/>
          </p:nvSpPr>
          <p:spPr bwMode="auto">
            <a:xfrm>
              <a:off x="720" y="1824"/>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4" name="Rectangle 470"/>
            <p:cNvSpPr>
              <a:spLocks noChangeArrowheads="1"/>
            </p:cNvSpPr>
            <p:nvPr/>
          </p:nvSpPr>
          <p:spPr bwMode="auto">
            <a:xfrm>
              <a:off x="624" y="2208"/>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5" name="Rectangle 471"/>
            <p:cNvSpPr>
              <a:spLocks noChangeArrowheads="1"/>
            </p:cNvSpPr>
            <p:nvPr/>
          </p:nvSpPr>
          <p:spPr bwMode="auto">
            <a:xfrm flipV="1">
              <a:off x="912" y="2208"/>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6" name="Rectangle 472"/>
            <p:cNvSpPr>
              <a:spLocks noChangeArrowheads="1"/>
            </p:cNvSpPr>
            <p:nvPr/>
          </p:nvSpPr>
          <p:spPr bwMode="auto">
            <a:xfrm>
              <a:off x="81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7" name="Rectangle 473"/>
            <p:cNvSpPr>
              <a:spLocks noChangeArrowheads="1"/>
            </p:cNvSpPr>
            <p:nvPr/>
          </p:nvSpPr>
          <p:spPr bwMode="auto">
            <a:xfrm>
              <a:off x="105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8" name="Rectangle 474"/>
            <p:cNvSpPr>
              <a:spLocks noChangeArrowheads="1"/>
            </p:cNvSpPr>
            <p:nvPr/>
          </p:nvSpPr>
          <p:spPr bwMode="auto">
            <a:xfrm>
              <a:off x="1584" y="2064"/>
              <a:ext cx="192" cy="192"/>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699" name="Rectangle 475"/>
            <p:cNvSpPr>
              <a:spLocks noChangeArrowheads="1"/>
            </p:cNvSpPr>
            <p:nvPr/>
          </p:nvSpPr>
          <p:spPr bwMode="auto">
            <a:xfrm>
              <a:off x="1296"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700" name="Rectangle 476"/>
            <p:cNvSpPr>
              <a:spLocks noChangeArrowheads="1"/>
            </p:cNvSpPr>
            <p:nvPr/>
          </p:nvSpPr>
          <p:spPr bwMode="auto">
            <a:xfrm>
              <a:off x="1584"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sp>
          <p:nvSpPr>
            <p:cNvPr id="820701" name="Rectangle 477"/>
            <p:cNvSpPr>
              <a:spLocks noChangeArrowheads="1"/>
            </p:cNvSpPr>
            <p:nvPr/>
          </p:nvSpPr>
          <p:spPr bwMode="auto">
            <a:xfrm>
              <a:off x="2016" y="2112"/>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702" name="AutoShape 478"/>
            <p:cNvCxnSpPr>
              <a:cxnSpLocks noChangeShapeType="1"/>
              <a:stCxn id="820690" idx="2"/>
              <a:endCxn id="820693"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703" name="AutoShape 479"/>
            <p:cNvCxnSpPr>
              <a:cxnSpLocks noChangeShapeType="1"/>
              <a:stCxn id="820690" idx="2"/>
              <a:endCxn id="820692"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704" name="AutoShape 480"/>
            <p:cNvCxnSpPr>
              <a:cxnSpLocks noChangeShapeType="1"/>
              <a:stCxn id="820693" idx="2"/>
              <a:endCxn id="820694"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705" name="AutoShape 481"/>
            <p:cNvCxnSpPr>
              <a:cxnSpLocks noChangeShapeType="1"/>
              <a:stCxn id="820693" idx="2"/>
              <a:endCxn id="820695"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706" name="AutoShape 482"/>
            <p:cNvCxnSpPr>
              <a:cxnSpLocks noChangeShapeType="1"/>
              <a:stCxn id="820690" idx="2"/>
              <a:endCxn id="820691"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707" name="AutoShape 483"/>
            <p:cNvCxnSpPr>
              <a:cxnSpLocks noChangeShapeType="1"/>
              <a:stCxn id="820692" idx="2"/>
              <a:endCxn id="820698"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708" name="AutoShape 484"/>
            <p:cNvCxnSpPr>
              <a:cxnSpLocks noChangeShapeType="1"/>
              <a:stCxn id="820692" idx="2"/>
              <a:endCxn id="820701"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709" name="AutoShape 485"/>
            <p:cNvCxnSpPr>
              <a:cxnSpLocks noChangeShapeType="1"/>
              <a:stCxn id="820691" idx="2"/>
              <a:endCxn id="820696"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710" name="AutoShape 486"/>
            <p:cNvCxnSpPr>
              <a:cxnSpLocks noChangeShapeType="1"/>
              <a:stCxn id="820691" idx="2"/>
              <a:endCxn id="820697"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711" name="AutoShape 487"/>
            <p:cNvCxnSpPr>
              <a:cxnSpLocks noChangeShapeType="1"/>
              <a:stCxn id="820691" idx="2"/>
              <a:endCxn id="820699"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712" name="AutoShape 488"/>
            <p:cNvCxnSpPr>
              <a:cxnSpLocks noChangeShapeType="1"/>
              <a:stCxn id="820691" idx="2"/>
              <a:endCxn id="820700"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713" name="Rectangle 489"/>
            <p:cNvSpPr>
              <a:spLocks noChangeArrowheads="1"/>
            </p:cNvSpPr>
            <p:nvPr/>
          </p:nvSpPr>
          <p:spPr bwMode="auto">
            <a:xfrm>
              <a:off x="1920" y="2880"/>
              <a:ext cx="192" cy="144"/>
            </a:xfrm>
            <a:prstGeom prst="rect">
              <a:avLst/>
            </a:prstGeom>
            <a:no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714" name="AutoShape 490"/>
            <p:cNvCxnSpPr>
              <a:cxnSpLocks noChangeShapeType="1"/>
              <a:stCxn id="820691" idx="2"/>
              <a:endCxn id="820713"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grpSp>
        <p:nvGrpSpPr>
          <p:cNvPr id="20" name="Group 491"/>
          <p:cNvGrpSpPr>
            <a:grpSpLocks/>
          </p:cNvGrpSpPr>
          <p:nvPr/>
        </p:nvGrpSpPr>
        <p:grpSpPr bwMode="auto">
          <a:xfrm>
            <a:off x="3198813" y="4419600"/>
            <a:ext cx="2819400" cy="2057400"/>
            <a:chOff x="528" y="1344"/>
            <a:chExt cx="1776" cy="2160"/>
          </a:xfrm>
        </p:grpSpPr>
        <p:sp>
          <p:nvSpPr>
            <p:cNvPr id="820716" name="AutoShape 492"/>
            <p:cNvSpPr>
              <a:spLocks noChangeArrowheads="1"/>
            </p:cNvSpPr>
            <p:nvPr/>
          </p:nvSpPr>
          <p:spPr bwMode="auto">
            <a:xfrm>
              <a:off x="528" y="1344"/>
              <a:ext cx="1776" cy="2160"/>
            </a:xfrm>
            <a:prstGeom prst="cube">
              <a:avLst>
                <a:gd name="adj" fmla="val 3000"/>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17" name="Rectangle 493"/>
            <p:cNvSpPr>
              <a:spLocks noChangeArrowheads="1"/>
            </p:cNvSpPr>
            <p:nvPr/>
          </p:nvSpPr>
          <p:spPr bwMode="auto">
            <a:xfrm>
              <a:off x="1392" y="1536"/>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18" name="Rectangle 494"/>
            <p:cNvSpPr>
              <a:spLocks noChangeArrowheads="1"/>
            </p:cNvSpPr>
            <p:nvPr/>
          </p:nvSpPr>
          <p:spPr bwMode="auto">
            <a:xfrm>
              <a:off x="1248" y="2256"/>
              <a:ext cx="192" cy="192"/>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19" name="Rectangle 495"/>
            <p:cNvSpPr>
              <a:spLocks noChangeArrowheads="1"/>
            </p:cNvSpPr>
            <p:nvPr/>
          </p:nvSpPr>
          <p:spPr bwMode="auto">
            <a:xfrm>
              <a:off x="1872" y="1728"/>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0" name="Rectangle 496"/>
            <p:cNvSpPr>
              <a:spLocks noChangeArrowheads="1"/>
            </p:cNvSpPr>
            <p:nvPr/>
          </p:nvSpPr>
          <p:spPr bwMode="auto">
            <a:xfrm>
              <a:off x="720" y="1824"/>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1" name="Rectangle 497"/>
            <p:cNvSpPr>
              <a:spLocks noChangeArrowheads="1"/>
            </p:cNvSpPr>
            <p:nvPr/>
          </p:nvSpPr>
          <p:spPr bwMode="auto">
            <a:xfrm>
              <a:off x="624" y="2208"/>
              <a:ext cx="192" cy="192"/>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2" name="Rectangle 498"/>
            <p:cNvSpPr>
              <a:spLocks noChangeArrowheads="1"/>
            </p:cNvSpPr>
            <p:nvPr/>
          </p:nvSpPr>
          <p:spPr bwMode="auto">
            <a:xfrm flipV="1">
              <a:off x="912" y="2208"/>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3" name="Rectangle 499"/>
            <p:cNvSpPr>
              <a:spLocks noChangeArrowheads="1"/>
            </p:cNvSpPr>
            <p:nvPr/>
          </p:nvSpPr>
          <p:spPr bwMode="auto">
            <a:xfrm>
              <a:off x="816"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4" name="Rectangle 500"/>
            <p:cNvSpPr>
              <a:spLocks noChangeArrowheads="1"/>
            </p:cNvSpPr>
            <p:nvPr/>
          </p:nvSpPr>
          <p:spPr bwMode="auto">
            <a:xfrm>
              <a:off x="1056"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5" name="Rectangle 501"/>
            <p:cNvSpPr>
              <a:spLocks noChangeArrowheads="1"/>
            </p:cNvSpPr>
            <p:nvPr/>
          </p:nvSpPr>
          <p:spPr bwMode="auto">
            <a:xfrm>
              <a:off x="1584" y="2064"/>
              <a:ext cx="192" cy="192"/>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6" name="Rectangle 502"/>
            <p:cNvSpPr>
              <a:spLocks noChangeArrowheads="1"/>
            </p:cNvSpPr>
            <p:nvPr/>
          </p:nvSpPr>
          <p:spPr bwMode="auto">
            <a:xfrm>
              <a:off x="1296"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7" name="Rectangle 503"/>
            <p:cNvSpPr>
              <a:spLocks noChangeArrowheads="1"/>
            </p:cNvSpPr>
            <p:nvPr/>
          </p:nvSpPr>
          <p:spPr bwMode="auto">
            <a:xfrm>
              <a:off x="1584"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28" name="Rectangle 504"/>
            <p:cNvSpPr>
              <a:spLocks noChangeArrowheads="1"/>
            </p:cNvSpPr>
            <p:nvPr/>
          </p:nvSpPr>
          <p:spPr bwMode="auto">
            <a:xfrm>
              <a:off x="2016" y="2112"/>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729" name="AutoShape 505"/>
            <p:cNvCxnSpPr>
              <a:cxnSpLocks noChangeShapeType="1"/>
              <a:stCxn id="820717" idx="2"/>
              <a:endCxn id="820720" idx="3"/>
            </p:cNvCxnSpPr>
            <p:nvPr/>
          </p:nvCxnSpPr>
          <p:spPr bwMode="auto">
            <a:xfrm flipH="1">
              <a:off x="912" y="1680"/>
              <a:ext cx="576" cy="216"/>
            </a:xfrm>
            <a:prstGeom prst="straightConnector1">
              <a:avLst/>
            </a:prstGeom>
            <a:noFill/>
            <a:ln w="12700">
              <a:solidFill>
                <a:schemeClr val="tx1"/>
              </a:solidFill>
              <a:round/>
              <a:headEnd type="oval" w="med" len="med"/>
              <a:tailEnd type="triangle" w="med" len="med"/>
            </a:ln>
            <a:effectLst/>
          </p:spPr>
        </p:cxnSp>
        <p:cxnSp>
          <p:nvCxnSpPr>
            <p:cNvPr id="820730" name="AutoShape 506"/>
            <p:cNvCxnSpPr>
              <a:cxnSpLocks noChangeShapeType="1"/>
              <a:stCxn id="820717" idx="2"/>
              <a:endCxn id="820719" idx="1"/>
            </p:cNvCxnSpPr>
            <p:nvPr/>
          </p:nvCxnSpPr>
          <p:spPr bwMode="auto">
            <a:xfrm>
              <a:off x="1488" y="1680"/>
              <a:ext cx="384" cy="120"/>
            </a:xfrm>
            <a:prstGeom prst="straightConnector1">
              <a:avLst/>
            </a:prstGeom>
            <a:noFill/>
            <a:ln w="12700">
              <a:solidFill>
                <a:schemeClr val="tx1"/>
              </a:solidFill>
              <a:round/>
              <a:headEnd type="oval" w="med" len="med"/>
              <a:tailEnd type="triangle" w="med" len="med"/>
            </a:ln>
            <a:effectLst/>
          </p:spPr>
        </p:cxnSp>
        <p:cxnSp>
          <p:nvCxnSpPr>
            <p:cNvPr id="820731" name="AutoShape 507"/>
            <p:cNvCxnSpPr>
              <a:cxnSpLocks noChangeShapeType="1"/>
              <a:stCxn id="820720" idx="2"/>
              <a:endCxn id="820721" idx="0"/>
            </p:cNvCxnSpPr>
            <p:nvPr/>
          </p:nvCxnSpPr>
          <p:spPr bwMode="auto">
            <a:xfrm flipH="1">
              <a:off x="720" y="1968"/>
              <a:ext cx="96" cy="240"/>
            </a:xfrm>
            <a:prstGeom prst="straightConnector1">
              <a:avLst/>
            </a:prstGeom>
            <a:noFill/>
            <a:ln w="12700">
              <a:solidFill>
                <a:schemeClr val="tx1"/>
              </a:solidFill>
              <a:round/>
              <a:headEnd type="oval" w="med" len="med"/>
              <a:tailEnd type="triangle" w="med" len="med"/>
            </a:ln>
            <a:effectLst/>
          </p:spPr>
        </p:cxnSp>
        <p:cxnSp>
          <p:nvCxnSpPr>
            <p:cNvPr id="820732" name="AutoShape 508"/>
            <p:cNvCxnSpPr>
              <a:cxnSpLocks noChangeShapeType="1"/>
              <a:stCxn id="820720" idx="2"/>
              <a:endCxn id="820722" idx="2"/>
            </p:cNvCxnSpPr>
            <p:nvPr/>
          </p:nvCxnSpPr>
          <p:spPr bwMode="auto">
            <a:xfrm>
              <a:off x="816" y="1968"/>
              <a:ext cx="191" cy="240"/>
            </a:xfrm>
            <a:prstGeom prst="straightConnector1">
              <a:avLst/>
            </a:prstGeom>
            <a:noFill/>
            <a:ln w="12700">
              <a:solidFill>
                <a:schemeClr val="tx1"/>
              </a:solidFill>
              <a:round/>
              <a:headEnd type="oval" w="med" len="med"/>
              <a:tailEnd type="triangle" w="med" len="med"/>
            </a:ln>
            <a:effectLst/>
          </p:spPr>
        </p:cxnSp>
        <p:cxnSp>
          <p:nvCxnSpPr>
            <p:cNvPr id="820733" name="AutoShape 509"/>
            <p:cNvCxnSpPr>
              <a:cxnSpLocks noChangeShapeType="1"/>
              <a:stCxn id="820717" idx="2"/>
              <a:endCxn id="820718" idx="0"/>
            </p:cNvCxnSpPr>
            <p:nvPr/>
          </p:nvCxnSpPr>
          <p:spPr bwMode="auto">
            <a:xfrm flipH="1">
              <a:off x="1344" y="1680"/>
              <a:ext cx="144" cy="576"/>
            </a:xfrm>
            <a:prstGeom prst="straightConnector1">
              <a:avLst/>
            </a:prstGeom>
            <a:noFill/>
            <a:ln w="12700">
              <a:solidFill>
                <a:schemeClr val="tx1"/>
              </a:solidFill>
              <a:round/>
              <a:headEnd type="oval" w="med" len="med"/>
              <a:tailEnd type="triangle" w="med" len="med"/>
            </a:ln>
            <a:effectLst/>
          </p:spPr>
        </p:cxnSp>
        <p:cxnSp>
          <p:nvCxnSpPr>
            <p:cNvPr id="820734" name="AutoShape 510"/>
            <p:cNvCxnSpPr>
              <a:cxnSpLocks noChangeShapeType="1"/>
              <a:stCxn id="820719" idx="2"/>
              <a:endCxn id="820725" idx="0"/>
            </p:cNvCxnSpPr>
            <p:nvPr/>
          </p:nvCxnSpPr>
          <p:spPr bwMode="auto">
            <a:xfrm flipH="1">
              <a:off x="1680" y="1872"/>
              <a:ext cx="288" cy="192"/>
            </a:xfrm>
            <a:prstGeom prst="straightConnector1">
              <a:avLst/>
            </a:prstGeom>
            <a:noFill/>
            <a:ln w="12700">
              <a:solidFill>
                <a:schemeClr val="tx1"/>
              </a:solidFill>
              <a:round/>
              <a:headEnd type="oval" w="med" len="med"/>
              <a:tailEnd type="triangle" w="med" len="med"/>
            </a:ln>
            <a:effectLst/>
          </p:spPr>
        </p:cxnSp>
        <p:cxnSp>
          <p:nvCxnSpPr>
            <p:cNvPr id="820735" name="AutoShape 511"/>
            <p:cNvCxnSpPr>
              <a:cxnSpLocks noChangeShapeType="1"/>
              <a:stCxn id="820719" idx="2"/>
              <a:endCxn id="820728" idx="0"/>
            </p:cNvCxnSpPr>
            <p:nvPr/>
          </p:nvCxnSpPr>
          <p:spPr bwMode="auto">
            <a:xfrm>
              <a:off x="1968" y="1872"/>
              <a:ext cx="144" cy="240"/>
            </a:xfrm>
            <a:prstGeom prst="straightConnector1">
              <a:avLst/>
            </a:prstGeom>
            <a:noFill/>
            <a:ln w="12700">
              <a:solidFill>
                <a:schemeClr val="tx1"/>
              </a:solidFill>
              <a:round/>
              <a:headEnd type="oval" w="med" len="med"/>
              <a:tailEnd type="triangle" w="med" len="med"/>
            </a:ln>
            <a:effectLst/>
          </p:spPr>
        </p:cxnSp>
        <p:cxnSp>
          <p:nvCxnSpPr>
            <p:cNvPr id="820736" name="AutoShape 512"/>
            <p:cNvCxnSpPr>
              <a:cxnSpLocks noChangeShapeType="1"/>
              <a:stCxn id="820718" idx="2"/>
              <a:endCxn id="820723" idx="0"/>
            </p:cNvCxnSpPr>
            <p:nvPr/>
          </p:nvCxnSpPr>
          <p:spPr bwMode="auto">
            <a:xfrm flipH="1">
              <a:off x="912" y="2448"/>
              <a:ext cx="432" cy="432"/>
            </a:xfrm>
            <a:prstGeom prst="straightConnector1">
              <a:avLst/>
            </a:prstGeom>
            <a:noFill/>
            <a:ln w="12700">
              <a:solidFill>
                <a:schemeClr val="tx1"/>
              </a:solidFill>
              <a:round/>
              <a:headEnd type="oval" w="med" len="med"/>
              <a:tailEnd type="triangle" w="med" len="med"/>
            </a:ln>
            <a:effectLst/>
          </p:spPr>
        </p:cxnSp>
        <p:cxnSp>
          <p:nvCxnSpPr>
            <p:cNvPr id="820737" name="AutoShape 513"/>
            <p:cNvCxnSpPr>
              <a:cxnSpLocks noChangeShapeType="1"/>
              <a:stCxn id="820718" idx="2"/>
              <a:endCxn id="820724" idx="0"/>
            </p:cNvCxnSpPr>
            <p:nvPr/>
          </p:nvCxnSpPr>
          <p:spPr bwMode="auto">
            <a:xfrm flipH="1">
              <a:off x="1152" y="2448"/>
              <a:ext cx="192" cy="432"/>
            </a:xfrm>
            <a:prstGeom prst="straightConnector1">
              <a:avLst/>
            </a:prstGeom>
            <a:noFill/>
            <a:ln w="12700">
              <a:solidFill>
                <a:schemeClr val="tx1"/>
              </a:solidFill>
              <a:round/>
              <a:headEnd type="oval" w="med" len="med"/>
              <a:tailEnd type="triangle" w="med" len="med"/>
            </a:ln>
            <a:effectLst/>
          </p:spPr>
        </p:cxnSp>
        <p:cxnSp>
          <p:nvCxnSpPr>
            <p:cNvPr id="820738" name="AutoShape 514"/>
            <p:cNvCxnSpPr>
              <a:cxnSpLocks noChangeShapeType="1"/>
              <a:stCxn id="820718" idx="2"/>
              <a:endCxn id="820726" idx="0"/>
            </p:cNvCxnSpPr>
            <p:nvPr/>
          </p:nvCxnSpPr>
          <p:spPr bwMode="auto">
            <a:xfrm>
              <a:off x="1344" y="2448"/>
              <a:ext cx="48" cy="432"/>
            </a:xfrm>
            <a:prstGeom prst="straightConnector1">
              <a:avLst/>
            </a:prstGeom>
            <a:noFill/>
            <a:ln w="12700">
              <a:solidFill>
                <a:schemeClr val="tx1"/>
              </a:solidFill>
              <a:round/>
              <a:headEnd type="oval" w="med" len="med"/>
              <a:tailEnd type="triangle" w="med" len="med"/>
            </a:ln>
            <a:effectLst/>
          </p:spPr>
        </p:cxnSp>
        <p:cxnSp>
          <p:nvCxnSpPr>
            <p:cNvPr id="820739" name="AutoShape 515"/>
            <p:cNvCxnSpPr>
              <a:cxnSpLocks noChangeShapeType="1"/>
              <a:stCxn id="820718" idx="2"/>
              <a:endCxn id="820727" idx="0"/>
            </p:cNvCxnSpPr>
            <p:nvPr/>
          </p:nvCxnSpPr>
          <p:spPr bwMode="auto">
            <a:xfrm>
              <a:off x="1344" y="2448"/>
              <a:ext cx="336" cy="432"/>
            </a:xfrm>
            <a:prstGeom prst="straightConnector1">
              <a:avLst/>
            </a:prstGeom>
            <a:noFill/>
            <a:ln w="12700">
              <a:solidFill>
                <a:schemeClr val="tx1"/>
              </a:solidFill>
              <a:round/>
              <a:headEnd type="oval" w="med" len="med"/>
              <a:tailEnd type="triangle" w="med" len="med"/>
            </a:ln>
            <a:effectLst/>
          </p:spPr>
        </p:cxnSp>
        <p:sp>
          <p:nvSpPr>
            <p:cNvPr id="820740" name="Rectangle 516"/>
            <p:cNvSpPr>
              <a:spLocks noChangeArrowheads="1"/>
            </p:cNvSpPr>
            <p:nvPr/>
          </p:nvSpPr>
          <p:spPr bwMode="auto">
            <a:xfrm>
              <a:off x="1920" y="2880"/>
              <a:ext cx="192" cy="144"/>
            </a:xfrm>
            <a:prstGeom prst="rect">
              <a:avLst/>
            </a:prstGeom>
            <a:solidFill>
              <a:srgbClr val="FF9900"/>
            </a:solidFill>
            <a:ln w="12700">
              <a:solidFill>
                <a:schemeClr val="tx1"/>
              </a:solidFill>
              <a:miter lim="800000"/>
              <a:headEnd/>
              <a:tailEnd/>
            </a:ln>
            <a:effectLst/>
          </p:spPr>
          <p:txBody>
            <a:bodyPr anchor="ctr">
              <a:prstTxWarp prst="textNoShape">
                <a:avLst/>
              </a:prstTxWarp>
              <a:spAutoFit/>
            </a:bodyPr>
            <a:lstStyle/>
            <a:p>
              <a:endParaRPr lang="en-US"/>
            </a:p>
          </p:txBody>
        </p:sp>
        <p:cxnSp>
          <p:nvCxnSpPr>
            <p:cNvPr id="820741" name="AutoShape 517"/>
            <p:cNvCxnSpPr>
              <a:cxnSpLocks noChangeShapeType="1"/>
              <a:stCxn id="820718" idx="2"/>
              <a:endCxn id="820740" idx="0"/>
            </p:cNvCxnSpPr>
            <p:nvPr/>
          </p:nvCxnSpPr>
          <p:spPr bwMode="auto">
            <a:xfrm>
              <a:off x="1344" y="2448"/>
              <a:ext cx="672" cy="432"/>
            </a:xfrm>
            <a:prstGeom prst="straightConnector1">
              <a:avLst/>
            </a:prstGeom>
            <a:noFill/>
            <a:ln w="12700">
              <a:solidFill>
                <a:schemeClr val="tx1"/>
              </a:solidFill>
              <a:round/>
              <a:headEnd type="oval" w="med" len="med"/>
              <a:tailEnd type="triangle" w="med" len="med"/>
            </a:ln>
            <a:effectLst/>
          </p:spPr>
        </p:cxnSp>
      </p:grpSp>
      <p:sp>
        <p:nvSpPr>
          <p:cNvPr id="820742" name="Text Box 518"/>
          <p:cNvSpPr txBox="1">
            <a:spLocks noChangeArrowheads="1"/>
          </p:cNvSpPr>
          <p:nvPr/>
        </p:nvSpPr>
        <p:spPr bwMode="auto">
          <a:xfrm>
            <a:off x="381000" y="1752600"/>
            <a:ext cx="290513" cy="304800"/>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0</a:t>
            </a:r>
          </a:p>
        </p:txBody>
      </p:sp>
      <p:sp>
        <p:nvSpPr>
          <p:cNvPr id="820743" name="Text Box 519"/>
          <p:cNvSpPr txBox="1">
            <a:spLocks noChangeArrowheads="1"/>
          </p:cNvSpPr>
          <p:nvPr/>
        </p:nvSpPr>
        <p:spPr bwMode="auto">
          <a:xfrm>
            <a:off x="554939" y="1903512"/>
            <a:ext cx="247434"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a:t>
            </a:r>
          </a:p>
        </p:txBody>
      </p:sp>
      <p:sp>
        <p:nvSpPr>
          <p:cNvPr id="820744" name="Text Box 520"/>
          <p:cNvSpPr txBox="1">
            <a:spLocks noChangeArrowheads="1"/>
          </p:cNvSpPr>
          <p:nvPr/>
        </p:nvSpPr>
        <p:spPr bwMode="auto">
          <a:xfrm>
            <a:off x="697258" y="2055912"/>
            <a:ext cx="267596"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2</a:t>
            </a:r>
          </a:p>
        </p:txBody>
      </p:sp>
      <p:sp>
        <p:nvSpPr>
          <p:cNvPr id="820745" name="Text Box 521"/>
          <p:cNvSpPr txBox="1">
            <a:spLocks noChangeArrowheads="1"/>
          </p:cNvSpPr>
          <p:nvPr/>
        </p:nvSpPr>
        <p:spPr bwMode="auto">
          <a:xfrm>
            <a:off x="847510" y="2208312"/>
            <a:ext cx="271892"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3</a:t>
            </a:r>
          </a:p>
        </p:txBody>
      </p:sp>
      <p:sp>
        <p:nvSpPr>
          <p:cNvPr id="820746" name="Text Box 522"/>
          <p:cNvSpPr txBox="1">
            <a:spLocks noChangeArrowheads="1"/>
          </p:cNvSpPr>
          <p:nvPr/>
        </p:nvSpPr>
        <p:spPr bwMode="auto">
          <a:xfrm>
            <a:off x="990600" y="2362200"/>
            <a:ext cx="290513" cy="304800"/>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4</a:t>
            </a:r>
          </a:p>
        </p:txBody>
      </p:sp>
      <p:sp>
        <p:nvSpPr>
          <p:cNvPr id="820747" name="Text Box 523"/>
          <p:cNvSpPr txBox="1">
            <a:spLocks noChangeArrowheads="1"/>
          </p:cNvSpPr>
          <p:nvPr/>
        </p:nvSpPr>
        <p:spPr bwMode="auto">
          <a:xfrm>
            <a:off x="1151828" y="2513112"/>
            <a:ext cx="272856"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5</a:t>
            </a:r>
          </a:p>
        </p:txBody>
      </p:sp>
      <p:sp>
        <p:nvSpPr>
          <p:cNvPr id="820748" name="Text Box 524"/>
          <p:cNvSpPr txBox="1">
            <a:spLocks noChangeArrowheads="1"/>
          </p:cNvSpPr>
          <p:nvPr/>
        </p:nvSpPr>
        <p:spPr bwMode="auto">
          <a:xfrm>
            <a:off x="1295400" y="2667000"/>
            <a:ext cx="290513" cy="304800"/>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6</a:t>
            </a:r>
          </a:p>
        </p:txBody>
      </p:sp>
      <p:sp>
        <p:nvSpPr>
          <p:cNvPr id="820749" name="Text Box 525"/>
          <p:cNvSpPr txBox="1">
            <a:spLocks noChangeArrowheads="1"/>
          </p:cNvSpPr>
          <p:nvPr/>
        </p:nvSpPr>
        <p:spPr bwMode="auto">
          <a:xfrm>
            <a:off x="1458294" y="2817912"/>
            <a:ext cx="269525"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7</a:t>
            </a:r>
          </a:p>
        </p:txBody>
      </p:sp>
      <p:sp>
        <p:nvSpPr>
          <p:cNvPr id="820750" name="Text Box 526"/>
          <p:cNvSpPr txBox="1">
            <a:spLocks noChangeArrowheads="1"/>
          </p:cNvSpPr>
          <p:nvPr/>
        </p:nvSpPr>
        <p:spPr bwMode="auto">
          <a:xfrm>
            <a:off x="1600200" y="2971800"/>
            <a:ext cx="290513" cy="304800"/>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8</a:t>
            </a:r>
          </a:p>
        </p:txBody>
      </p:sp>
      <p:sp>
        <p:nvSpPr>
          <p:cNvPr id="820751" name="Text Box 527"/>
          <p:cNvSpPr txBox="1">
            <a:spLocks noChangeArrowheads="1"/>
          </p:cNvSpPr>
          <p:nvPr/>
        </p:nvSpPr>
        <p:spPr bwMode="auto">
          <a:xfrm>
            <a:off x="1700213" y="3124200"/>
            <a:ext cx="290512" cy="304800"/>
          </a:xfrm>
          <a:prstGeom prst="rect">
            <a:avLst/>
          </a:prstGeom>
          <a:noFill/>
          <a:ln w="12700">
            <a:noFill/>
            <a:miter lim="800000"/>
            <a:headEnd/>
            <a:tailEnd/>
          </a:ln>
          <a:effectLst/>
        </p:spPr>
        <p:txBody>
          <a:bodyPr wrap="none" anchor="ctr">
            <a:prstTxWarp prst="textNoShape">
              <a:avLst/>
            </a:prstTxWarp>
            <a:spAutoFit/>
          </a:bodyPr>
          <a:lstStyle/>
          <a:p>
            <a:pPr>
              <a:spcBef>
                <a:spcPct val="50000"/>
              </a:spcBef>
            </a:pPr>
            <a:r>
              <a:rPr lang="en-US" sz="1400" dirty="0">
                <a:solidFill>
                  <a:srgbClr val="000000"/>
                </a:solidFill>
              </a:rPr>
              <a:t>9</a:t>
            </a:r>
          </a:p>
        </p:txBody>
      </p:sp>
      <p:sp>
        <p:nvSpPr>
          <p:cNvPr id="820752" name="Text Box 528"/>
          <p:cNvSpPr txBox="1">
            <a:spLocks noChangeArrowheads="1"/>
          </p:cNvSpPr>
          <p:nvPr/>
        </p:nvSpPr>
        <p:spPr bwMode="auto">
          <a:xfrm>
            <a:off x="1878022" y="3275112"/>
            <a:ext cx="346056"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10</a:t>
            </a:r>
          </a:p>
        </p:txBody>
      </p:sp>
      <p:sp>
        <p:nvSpPr>
          <p:cNvPr id="820753" name="Text Box 529"/>
          <p:cNvSpPr txBox="1">
            <a:spLocks noChangeArrowheads="1"/>
          </p:cNvSpPr>
          <p:nvPr/>
        </p:nvSpPr>
        <p:spPr bwMode="auto">
          <a:xfrm>
            <a:off x="2048350" y="3427512"/>
            <a:ext cx="310201"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11</a:t>
            </a:r>
          </a:p>
        </p:txBody>
      </p:sp>
      <p:sp>
        <p:nvSpPr>
          <p:cNvPr id="820754" name="Text Box 530"/>
          <p:cNvSpPr txBox="1">
            <a:spLocks noChangeArrowheads="1"/>
          </p:cNvSpPr>
          <p:nvPr/>
        </p:nvSpPr>
        <p:spPr bwMode="auto">
          <a:xfrm>
            <a:off x="2190668" y="3579912"/>
            <a:ext cx="330364"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12</a:t>
            </a:r>
          </a:p>
        </p:txBody>
      </p:sp>
      <p:sp>
        <p:nvSpPr>
          <p:cNvPr id="820755" name="Text Box 531"/>
          <p:cNvSpPr txBox="1">
            <a:spLocks noChangeArrowheads="1"/>
          </p:cNvSpPr>
          <p:nvPr/>
        </p:nvSpPr>
        <p:spPr bwMode="auto">
          <a:xfrm>
            <a:off x="2340921" y="3732312"/>
            <a:ext cx="334659"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13</a:t>
            </a:r>
          </a:p>
        </p:txBody>
      </p:sp>
      <p:sp>
        <p:nvSpPr>
          <p:cNvPr id="820756" name="Text Box 532"/>
          <p:cNvSpPr txBox="1">
            <a:spLocks noChangeArrowheads="1"/>
          </p:cNvSpPr>
          <p:nvPr/>
        </p:nvSpPr>
        <p:spPr bwMode="auto">
          <a:xfrm>
            <a:off x="2489069" y="3884712"/>
            <a:ext cx="343163"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14</a:t>
            </a:r>
          </a:p>
        </p:txBody>
      </p:sp>
      <p:sp>
        <p:nvSpPr>
          <p:cNvPr id="820757" name="Text Box 533"/>
          <p:cNvSpPr txBox="1">
            <a:spLocks noChangeArrowheads="1"/>
          </p:cNvSpPr>
          <p:nvPr/>
        </p:nvSpPr>
        <p:spPr bwMode="auto">
          <a:xfrm>
            <a:off x="2645238" y="4037112"/>
            <a:ext cx="335624"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15</a:t>
            </a:r>
          </a:p>
        </p:txBody>
      </p:sp>
      <p:sp>
        <p:nvSpPr>
          <p:cNvPr id="820758" name="Text Box 534"/>
          <p:cNvSpPr txBox="1">
            <a:spLocks noChangeArrowheads="1"/>
          </p:cNvSpPr>
          <p:nvPr/>
        </p:nvSpPr>
        <p:spPr bwMode="auto">
          <a:xfrm>
            <a:off x="2792203" y="4189512"/>
            <a:ext cx="346494"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16</a:t>
            </a:r>
          </a:p>
        </p:txBody>
      </p:sp>
      <p:sp>
        <p:nvSpPr>
          <p:cNvPr id="820759" name="Text Box 535"/>
          <p:cNvSpPr txBox="1">
            <a:spLocks noChangeArrowheads="1"/>
          </p:cNvSpPr>
          <p:nvPr/>
        </p:nvSpPr>
        <p:spPr bwMode="auto">
          <a:xfrm>
            <a:off x="2951704" y="4341912"/>
            <a:ext cx="332292"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17</a:t>
            </a:r>
          </a:p>
        </p:txBody>
      </p:sp>
      <p:sp>
        <p:nvSpPr>
          <p:cNvPr id="820760" name="Text Box 536"/>
          <p:cNvSpPr txBox="1">
            <a:spLocks noChangeArrowheads="1"/>
          </p:cNvSpPr>
          <p:nvPr/>
        </p:nvSpPr>
        <p:spPr bwMode="auto">
          <a:xfrm>
            <a:off x="3097135" y="4494312"/>
            <a:ext cx="346231" cy="307777"/>
          </a:xfrm>
          <a:prstGeom prst="rect">
            <a:avLst/>
          </a:prstGeom>
          <a:noFill/>
          <a:ln w="12700">
            <a:noFill/>
            <a:miter lim="800000"/>
            <a:headEnd/>
            <a:tailEnd/>
          </a:ln>
          <a:effectLst/>
        </p:spPr>
        <p:txBody>
          <a:bodyPr wrap="none" anchor="ctr">
            <a:prstTxWarp prst="textNoShape">
              <a:avLst/>
            </a:prstTxWarp>
            <a:spAutoFit/>
          </a:bodyPr>
          <a:lstStyle/>
          <a:p>
            <a:pPr algn="ctr">
              <a:spcBef>
                <a:spcPct val="50000"/>
              </a:spcBef>
            </a:pPr>
            <a:r>
              <a:rPr lang="en-US" sz="1400" dirty="0">
                <a:solidFill>
                  <a:srgbClr val="000000"/>
                </a:solidFill>
              </a:rPr>
              <a:t>18</a:t>
            </a:r>
          </a:p>
        </p:txBody>
      </p:sp>
      <p:grpSp>
        <p:nvGrpSpPr>
          <p:cNvPr id="21" name="Group 537"/>
          <p:cNvGrpSpPr>
            <a:grpSpLocks/>
          </p:cNvGrpSpPr>
          <p:nvPr/>
        </p:nvGrpSpPr>
        <p:grpSpPr bwMode="auto">
          <a:xfrm>
            <a:off x="5753100" y="1729740"/>
            <a:ext cx="2819400" cy="2057400"/>
            <a:chOff x="552" y="1400"/>
            <a:chExt cx="1776" cy="2160"/>
          </a:xfrm>
        </p:grpSpPr>
        <p:sp>
          <p:nvSpPr>
            <p:cNvPr id="820762" name="AutoShape 538"/>
            <p:cNvSpPr>
              <a:spLocks noChangeArrowheads="1"/>
            </p:cNvSpPr>
            <p:nvPr/>
          </p:nvSpPr>
          <p:spPr bwMode="auto">
            <a:xfrm>
              <a:off x="552" y="1400"/>
              <a:ext cx="1776" cy="2160"/>
            </a:xfrm>
            <a:prstGeom prst="cube">
              <a:avLst>
                <a:gd name="adj" fmla="val 3000"/>
              </a:avLst>
            </a:prstGeom>
            <a:solidFill>
              <a:schemeClr val="accent1"/>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820763" name="Rectangle 539"/>
            <p:cNvSpPr>
              <a:spLocks noChangeArrowheads="1"/>
            </p:cNvSpPr>
            <p:nvPr/>
          </p:nvSpPr>
          <p:spPr bwMode="auto">
            <a:xfrm>
              <a:off x="1392" y="1536"/>
              <a:ext cx="192" cy="144"/>
            </a:xfrm>
            <a:prstGeom prst="rect">
              <a:avLst/>
            </a:prstGeom>
            <a:solidFill>
              <a:schemeClr val="accent1"/>
            </a:solidFill>
            <a:ln w="12700">
              <a:solidFill>
                <a:schemeClr val="accent4"/>
              </a:solidFill>
              <a:miter lim="800000"/>
              <a:headEnd/>
              <a:tailEnd/>
            </a:ln>
            <a:effectLst/>
          </p:spPr>
          <p:txBody>
            <a:bodyPr anchor="ctr">
              <a:prstTxWarp prst="textNoShape">
                <a:avLst/>
              </a:prstTxWarp>
              <a:spAutoFit/>
            </a:bodyPr>
            <a:lstStyle/>
            <a:p>
              <a:endParaRPr lang="en-US"/>
            </a:p>
          </p:txBody>
        </p:sp>
        <p:sp>
          <p:nvSpPr>
            <p:cNvPr id="820764" name="Rectangle 540"/>
            <p:cNvSpPr>
              <a:spLocks noChangeArrowheads="1"/>
            </p:cNvSpPr>
            <p:nvPr/>
          </p:nvSpPr>
          <p:spPr bwMode="auto">
            <a:xfrm>
              <a:off x="1248" y="2256"/>
              <a:ext cx="192" cy="192"/>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5" name="Rectangle 541"/>
            <p:cNvSpPr>
              <a:spLocks noChangeArrowheads="1"/>
            </p:cNvSpPr>
            <p:nvPr/>
          </p:nvSpPr>
          <p:spPr bwMode="auto">
            <a:xfrm>
              <a:off x="1872" y="1728"/>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6" name="Rectangle 542"/>
            <p:cNvSpPr>
              <a:spLocks noChangeArrowheads="1"/>
            </p:cNvSpPr>
            <p:nvPr/>
          </p:nvSpPr>
          <p:spPr bwMode="auto">
            <a:xfrm>
              <a:off x="720" y="1824"/>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7" name="Rectangle 543"/>
            <p:cNvSpPr>
              <a:spLocks noChangeArrowheads="1"/>
            </p:cNvSpPr>
            <p:nvPr/>
          </p:nvSpPr>
          <p:spPr bwMode="auto">
            <a:xfrm>
              <a:off x="624" y="2208"/>
              <a:ext cx="192" cy="192"/>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8" name="Rectangle 544"/>
            <p:cNvSpPr>
              <a:spLocks noChangeArrowheads="1"/>
            </p:cNvSpPr>
            <p:nvPr/>
          </p:nvSpPr>
          <p:spPr bwMode="auto">
            <a:xfrm flipV="1">
              <a:off x="912" y="2208"/>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69" name="Rectangle 545"/>
            <p:cNvSpPr>
              <a:spLocks noChangeArrowheads="1"/>
            </p:cNvSpPr>
            <p:nvPr/>
          </p:nvSpPr>
          <p:spPr bwMode="auto">
            <a:xfrm>
              <a:off x="816"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0" name="Rectangle 546"/>
            <p:cNvSpPr>
              <a:spLocks noChangeArrowheads="1"/>
            </p:cNvSpPr>
            <p:nvPr/>
          </p:nvSpPr>
          <p:spPr bwMode="auto">
            <a:xfrm>
              <a:off x="1056"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1" name="Rectangle 547"/>
            <p:cNvSpPr>
              <a:spLocks noChangeArrowheads="1"/>
            </p:cNvSpPr>
            <p:nvPr/>
          </p:nvSpPr>
          <p:spPr bwMode="auto">
            <a:xfrm>
              <a:off x="1584" y="2064"/>
              <a:ext cx="192" cy="192"/>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2" name="Rectangle 548"/>
            <p:cNvSpPr>
              <a:spLocks noChangeArrowheads="1"/>
            </p:cNvSpPr>
            <p:nvPr/>
          </p:nvSpPr>
          <p:spPr bwMode="auto">
            <a:xfrm>
              <a:off x="1296"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3" name="Rectangle 549"/>
            <p:cNvSpPr>
              <a:spLocks noChangeArrowheads="1"/>
            </p:cNvSpPr>
            <p:nvPr/>
          </p:nvSpPr>
          <p:spPr bwMode="auto">
            <a:xfrm>
              <a:off x="1584"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sp>
          <p:nvSpPr>
            <p:cNvPr id="820774" name="Rectangle 550"/>
            <p:cNvSpPr>
              <a:spLocks noChangeArrowheads="1"/>
            </p:cNvSpPr>
            <p:nvPr/>
          </p:nvSpPr>
          <p:spPr bwMode="auto">
            <a:xfrm>
              <a:off x="2016" y="2112"/>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cxnSp>
          <p:nvCxnSpPr>
            <p:cNvPr id="820775" name="AutoShape 551"/>
            <p:cNvCxnSpPr>
              <a:cxnSpLocks noChangeShapeType="1"/>
              <a:stCxn id="820763" idx="2"/>
              <a:endCxn id="820766" idx="3"/>
            </p:cNvCxnSpPr>
            <p:nvPr/>
          </p:nvCxnSpPr>
          <p:spPr bwMode="auto">
            <a:xfrm flipH="1">
              <a:off x="912" y="1680"/>
              <a:ext cx="576" cy="216"/>
            </a:xfrm>
            <a:prstGeom prst="straightConnector1">
              <a:avLst/>
            </a:prstGeom>
            <a:noFill/>
            <a:ln w="12700">
              <a:solidFill>
                <a:srgbClr val="064573"/>
              </a:solidFill>
              <a:round/>
              <a:headEnd type="oval" w="med" len="med"/>
              <a:tailEnd type="triangle" w="med" len="med"/>
            </a:ln>
            <a:effectLst/>
          </p:spPr>
        </p:cxnSp>
        <p:cxnSp>
          <p:nvCxnSpPr>
            <p:cNvPr id="820776" name="AutoShape 552"/>
            <p:cNvCxnSpPr>
              <a:cxnSpLocks noChangeShapeType="1"/>
              <a:stCxn id="820763" idx="2"/>
              <a:endCxn id="820765" idx="1"/>
            </p:cNvCxnSpPr>
            <p:nvPr/>
          </p:nvCxnSpPr>
          <p:spPr bwMode="auto">
            <a:xfrm>
              <a:off x="1488" y="1680"/>
              <a:ext cx="384" cy="120"/>
            </a:xfrm>
            <a:prstGeom prst="straightConnector1">
              <a:avLst/>
            </a:prstGeom>
            <a:noFill/>
            <a:ln w="12700">
              <a:solidFill>
                <a:srgbClr val="064573"/>
              </a:solidFill>
              <a:round/>
              <a:headEnd type="oval" w="med" len="med"/>
              <a:tailEnd type="triangle" w="med" len="med"/>
            </a:ln>
            <a:effectLst/>
          </p:spPr>
        </p:cxnSp>
        <p:cxnSp>
          <p:nvCxnSpPr>
            <p:cNvPr id="820777" name="AutoShape 553"/>
            <p:cNvCxnSpPr>
              <a:cxnSpLocks noChangeShapeType="1"/>
              <a:stCxn id="820766" idx="2"/>
              <a:endCxn id="820767" idx="0"/>
            </p:cNvCxnSpPr>
            <p:nvPr/>
          </p:nvCxnSpPr>
          <p:spPr bwMode="auto">
            <a:xfrm flipH="1">
              <a:off x="720" y="1968"/>
              <a:ext cx="96" cy="240"/>
            </a:xfrm>
            <a:prstGeom prst="straightConnector1">
              <a:avLst/>
            </a:prstGeom>
            <a:noFill/>
            <a:ln w="12700">
              <a:solidFill>
                <a:srgbClr val="064573"/>
              </a:solidFill>
              <a:round/>
              <a:headEnd type="oval" w="med" len="med"/>
              <a:tailEnd type="triangle" w="med" len="med"/>
            </a:ln>
            <a:effectLst/>
          </p:spPr>
        </p:cxnSp>
        <p:cxnSp>
          <p:nvCxnSpPr>
            <p:cNvPr id="820778" name="AutoShape 554"/>
            <p:cNvCxnSpPr>
              <a:cxnSpLocks noChangeShapeType="1"/>
              <a:stCxn id="820766" idx="2"/>
              <a:endCxn id="820768" idx="2"/>
            </p:cNvCxnSpPr>
            <p:nvPr/>
          </p:nvCxnSpPr>
          <p:spPr bwMode="auto">
            <a:xfrm>
              <a:off x="816" y="1968"/>
              <a:ext cx="191" cy="240"/>
            </a:xfrm>
            <a:prstGeom prst="straightConnector1">
              <a:avLst/>
            </a:prstGeom>
            <a:noFill/>
            <a:ln w="12700">
              <a:solidFill>
                <a:srgbClr val="064573"/>
              </a:solidFill>
              <a:round/>
              <a:headEnd type="oval" w="med" len="med"/>
              <a:tailEnd type="triangle" w="med" len="med"/>
            </a:ln>
            <a:effectLst/>
          </p:spPr>
        </p:cxnSp>
        <p:cxnSp>
          <p:nvCxnSpPr>
            <p:cNvPr id="820779" name="AutoShape 555"/>
            <p:cNvCxnSpPr>
              <a:cxnSpLocks noChangeShapeType="1"/>
              <a:stCxn id="820763" idx="2"/>
              <a:endCxn id="820764" idx="0"/>
            </p:cNvCxnSpPr>
            <p:nvPr/>
          </p:nvCxnSpPr>
          <p:spPr bwMode="auto">
            <a:xfrm flipH="1">
              <a:off x="1344" y="1680"/>
              <a:ext cx="144" cy="576"/>
            </a:xfrm>
            <a:prstGeom prst="straightConnector1">
              <a:avLst/>
            </a:prstGeom>
            <a:noFill/>
            <a:ln w="12700">
              <a:solidFill>
                <a:schemeClr val="accent3">
                  <a:lumMod val="50000"/>
                </a:schemeClr>
              </a:solidFill>
              <a:round/>
              <a:headEnd type="oval" w="med" len="med"/>
              <a:tailEnd type="triangle" w="med" len="med"/>
            </a:ln>
            <a:effectLst/>
          </p:spPr>
        </p:cxnSp>
        <p:cxnSp>
          <p:nvCxnSpPr>
            <p:cNvPr id="820780" name="AutoShape 556"/>
            <p:cNvCxnSpPr>
              <a:cxnSpLocks noChangeShapeType="1"/>
              <a:stCxn id="820765" idx="2"/>
              <a:endCxn id="820771" idx="0"/>
            </p:cNvCxnSpPr>
            <p:nvPr/>
          </p:nvCxnSpPr>
          <p:spPr bwMode="auto">
            <a:xfrm flipH="1">
              <a:off x="1680" y="1872"/>
              <a:ext cx="288" cy="192"/>
            </a:xfrm>
            <a:prstGeom prst="straightConnector1">
              <a:avLst/>
            </a:prstGeom>
            <a:noFill/>
            <a:ln w="12700">
              <a:solidFill>
                <a:srgbClr val="064573"/>
              </a:solidFill>
              <a:round/>
              <a:headEnd type="oval" w="med" len="med"/>
              <a:tailEnd type="triangle" w="med" len="med"/>
            </a:ln>
            <a:effectLst/>
          </p:spPr>
        </p:cxnSp>
        <p:cxnSp>
          <p:nvCxnSpPr>
            <p:cNvPr id="820781" name="AutoShape 557"/>
            <p:cNvCxnSpPr>
              <a:cxnSpLocks noChangeShapeType="1"/>
              <a:stCxn id="820765" idx="2"/>
              <a:endCxn id="820774" idx="0"/>
            </p:cNvCxnSpPr>
            <p:nvPr/>
          </p:nvCxnSpPr>
          <p:spPr bwMode="auto">
            <a:xfrm>
              <a:off x="1968" y="1872"/>
              <a:ext cx="144" cy="240"/>
            </a:xfrm>
            <a:prstGeom prst="straightConnector1">
              <a:avLst/>
            </a:prstGeom>
            <a:noFill/>
            <a:ln w="12700">
              <a:solidFill>
                <a:srgbClr val="064573"/>
              </a:solidFill>
              <a:round/>
              <a:headEnd type="oval" w="med" len="med"/>
              <a:tailEnd type="triangle" w="med" len="med"/>
            </a:ln>
            <a:effectLst/>
          </p:spPr>
        </p:cxnSp>
        <p:cxnSp>
          <p:nvCxnSpPr>
            <p:cNvPr id="820782" name="AutoShape 558"/>
            <p:cNvCxnSpPr>
              <a:cxnSpLocks noChangeShapeType="1"/>
              <a:stCxn id="820764" idx="2"/>
              <a:endCxn id="820769" idx="0"/>
            </p:cNvCxnSpPr>
            <p:nvPr/>
          </p:nvCxnSpPr>
          <p:spPr bwMode="auto">
            <a:xfrm flipH="1">
              <a:off x="912" y="2448"/>
              <a:ext cx="432" cy="432"/>
            </a:xfrm>
            <a:prstGeom prst="straightConnector1">
              <a:avLst/>
            </a:prstGeom>
            <a:noFill/>
            <a:ln w="12700">
              <a:solidFill>
                <a:srgbClr val="064573"/>
              </a:solidFill>
              <a:round/>
              <a:headEnd type="oval" w="med" len="med"/>
              <a:tailEnd type="triangle" w="med" len="med"/>
            </a:ln>
            <a:effectLst/>
          </p:spPr>
        </p:cxnSp>
        <p:cxnSp>
          <p:nvCxnSpPr>
            <p:cNvPr id="820783" name="AutoShape 559"/>
            <p:cNvCxnSpPr>
              <a:cxnSpLocks noChangeShapeType="1"/>
              <a:stCxn id="820764" idx="2"/>
              <a:endCxn id="820770" idx="0"/>
            </p:cNvCxnSpPr>
            <p:nvPr/>
          </p:nvCxnSpPr>
          <p:spPr bwMode="auto">
            <a:xfrm flipH="1">
              <a:off x="1152" y="2448"/>
              <a:ext cx="192" cy="432"/>
            </a:xfrm>
            <a:prstGeom prst="straightConnector1">
              <a:avLst/>
            </a:prstGeom>
            <a:noFill/>
            <a:ln w="12700">
              <a:solidFill>
                <a:srgbClr val="064573"/>
              </a:solidFill>
              <a:round/>
              <a:headEnd type="oval" w="med" len="med"/>
              <a:tailEnd type="triangle" w="med" len="med"/>
            </a:ln>
            <a:effectLst/>
          </p:spPr>
        </p:cxnSp>
        <p:cxnSp>
          <p:nvCxnSpPr>
            <p:cNvPr id="820784" name="AutoShape 560"/>
            <p:cNvCxnSpPr>
              <a:cxnSpLocks noChangeShapeType="1"/>
              <a:stCxn id="820764" idx="2"/>
              <a:endCxn id="820772" idx="0"/>
            </p:cNvCxnSpPr>
            <p:nvPr/>
          </p:nvCxnSpPr>
          <p:spPr bwMode="auto">
            <a:xfrm>
              <a:off x="1344" y="2448"/>
              <a:ext cx="48" cy="432"/>
            </a:xfrm>
            <a:prstGeom prst="straightConnector1">
              <a:avLst/>
            </a:prstGeom>
            <a:noFill/>
            <a:ln w="12700">
              <a:solidFill>
                <a:srgbClr val="064573"/>
              </a:solidFill>
              <a:round/>
              <a:headEnd type="oval" w="med" len="med"/>
              <a:tailEnd type="triangle" w="med" len="med"/>
            </a:ln>
            <a:effectLst/>
          </p:spPr>
        </p:cxnSp>
        <p:cxnSp>
          <p:nvCxnSpPr>
            <p:cNvPr id="820785" name="AutoShape 561"/>
            <p:cNvCxnSpPr>
              <a:cxnSpLocks noChangeShapeType="1"/>
              <a:stCxn id="820764" idx="2"/>
              <a:endCxn id="820773" idx="0"/>
            </p:cNvCxnSpPr>
            <p:nvPr/>
          </p:nvCxnSpPr>
          <p:spPr bwMode="auto">
            <a:xfrm>
              <a:off x="1344" y="2448"/>
              <a:ext cx="336" cy="432"/>
            </a:xfrm>
            <a:prstGeom prst="straightConnector1">
              <a:avLst/>
            </a:prstGeom>
            <a:noFill/>
            <a:ln w="12700">
              <a:solidFill>
                <a:srgbClr val="064573"/>
              </a:solidFill>
              <a:round/>
              <a:headEnd type="oval" w="med" len="med"/>
              <a:tailEnd type="triangle" w="med" len="med"/>
            </a:ln>
            <a:effectLst/>
          </p:spPr>
        </p:cxnSp>
        <p:sp>
          <p:nvSpPr>
            <p:cNvPr id="820786" name="Rectangle 562"/>
            <p:cNvSpPr>
              <a:spLocks noChangeArrowheads="1"/>
            </p:cNvSpPr>
            <p:nvPr/>
          </p:nvSpPr>
          <p:spPr bwMode="auto">
            <a:xfrm>
              <a:off x="1920" y="2880"/>
              <a:ext cx="192" cy="144"/>
            </a:xfrm>
            <a:prstGeom prst="rect">
              <a:avLst/>
            </a:prstGeom>
            <a:solidFill>
              <a:schemeClr val="accent1"/>
            </a:solidFill>
            <a:ln w="12700">
              <a:solidFill>
                <a:srgbClr val="C61B1B"/>
              </a:solidFill>
              <a:miter lim="800000"/>
              <a:headEnd/>
              <a:tailEnd/>
            </a:ln>
            <a:effectLst/>
          </p:spPr>
          <p:txBody>
            <a:bodyPr anchor="ctr">
              <a:prstTxWarp prst="textNoShape">
                <a:avLst/>
              </a:prstTxWarp>
              <a:spAutoFit/>
            </a:bodyPr>
            <a:lstStyle/>
            <a:p>
              <a:endParaRPr lang="en-US"/>
            </a:p>
          </p:txBody>
        </p:sp>
        <p:cxnSp>
          <p:nvCxnSpPr>
            <p:cNvPr id="820787" name="AutoShape 563"/>
            <p:cNvCxnSpPr>
              <a:cxnSpLocks noChangeShapeType="1"/>
              <a:stCxn id="820764" idx="2"/>
              <a:endCxn id="820786" idx="0"/>
            </p:cNvCxnSpPr>
            <p:nvPr/>
          </p:nvCxnSpPr>
          <p:spPr bwMode="auto">
            <a:xfrm>
              <a:off x="1344" y="2448"/>
              <a:ext cx="672" cy="432"/>
            </a:xfrm>
            <a:prstGeom prst="straightConnector1">
              <a:avLst/>
            </a:prstGeom>
            <a:noFill/>
            <a:ln w="12700">
              <a:solidFill>
                <a:srgbClr val="064573"/>
              </a:solidFill>
              <a:round/>
              <a:headEnd type="oval" w="med" len="med"/>
              <a:tailEnd type="triangle" w="med" len="med"/>
            </a:ln>
            <a:effectLst/>
          </p:spPr>
        </p:cxnSp>
      </p:grpSp>
      <p:sp>
        <p:nvSpPr>
          <p:cNvPr id="820788" name="AutoShape 564"/>
          <p:cNvSpPr>
            <a:spLocks noChangeArrowheads="1"/>
          </p:cNvSpPr>
          <p:nvPr/>
        </p:nvSpPr>
        <p:spPr bwMode="auto">
          <a:xfrm>
            <a:off x="6553200" y="4343400"/>
            <a:ext cx="1063625" cy="330200"/>
          </a:xfrm>
          <a:prstGeom prst="roundRect">
            <a:avLst>
              <a:gd name="adj" fmla="val 16667"/>
            </a:avLst>
          </a:prstGeom>
          <a:solidFill>
            <a:srgbClr val="FF6600"/>
          </a:solidFill>
          <a:ln w="12700">
            <a:noFill/>
            <a:round/>
            <a:headEnd/>
            <a:tailEnd/>
          </a:ln>
          <a:effectLst/>
        </p:spPr>
        <p:txBody>
          <a:bodyPr wrap="none" anchor="ctr">
            <a:prstTxWarp prst="textNoShape">
              <a:avLst/>
            </a:prstTxWarp>
            <a:spAutoFit/>
          </a:bodyPr>
          <a:lstStyle/>
          <a:p>
            <a:pPr algn="ctr">
              <a:spcBef>
                <a:spcPct val="50000"/>
              </a:spcBef>
            </a:pPr>
            <a:r>
              <a:rPr lang="en-US" sz="1400" b="1"/>
              <a:t>T.Fill()</a:t>
            </a:r>
          </a:p>
        </p:txBody>
      </p:sp>
      <p:sp>
        <p:nvSpPr>
          <p:cNvPr id="820789" name="AutoShape 565"/>
          <p:cNvSpPr>
            <a:spLocks noChangeArrowheads="1"/>
          </p:cNvSpPr>
          <p:nvPr/>
        </p:nvSpPr>
        <p:spPr bwMode="auto">
          <a:xfrm>
            <a:off x="3657600" y="1676400"/>
            <a:ext cx="1595438" cy="330200"/>
          </a:xfrm>
          <a:prstGeom prst="roundRect">
            <a:avLst>
              <a:gd name="adj" fmla="val 16667"/>
            </a:avLst>
          </a:prstGeom>
          <a:solidFill>
            <a:srgbClr val="FF6600"/>
          </a:solidFill>
          <a:ln w="12700">
            <a:noFill/>
            <a:round/>
            <a:headEnd/>
            <a:tailEnd/>
          </a:ln>
          <a:effectLst/>
        </p:spPr>
        <p:txBody>
          <a:bodyPr wrap="none" anchor="ctr">
            <a:prstTxWarp prst="textNoShape">
              <a:avLst/>
            </a:prstTxWarp>
            <a:spAutoFit/>
          </a:bodyPr>
          <a:lstStyle/>
          <a:p>
            <a:pPr algn="ctr">
              <a:spcBef>
                <a:spcPct val="50000"/>
              </a:spcBef>
            </a:pPr>
            <a:r>
              <a:rPr lang="en-US" sz="1400" b="1"/>
              <a:t>T.GetEntry(6)</a:t>
            </a:r>
            <a:endParaRPr lang="en-US" sz="1400"/>
          </a:p>
        </p:txBody>
      </p:sp>
      <p:cxnSp>
        <p:nvCxnSpPr>
          <p:cNvPr id="820790" name="AutoShape 566"/>
          <p:cNvCxnSpPr>
            <a:cxnSpLocks noChangeShapeType="1"/>
            <a:stCxn id="820788" idx="2"/>
            <a:endCxn id="820716" idx="4"/>
          </p:cNvCxnSpPr>
          <p:nvPr/>
        </p:nvCxnSpPr>
        <p:spPr bwMode="auto">
          <a:xfrm rot="5400000">
            <a:off x="6117972" y="4512119"/>
            <a:ext cx="805561" cy="1128522"/>
          </a:xfrm>
          <a:prstGeom prst="bentConnector2">
            <a:avLst/>
          </a:prstGeom>
          <a:noFill/>
          <a:ln w="12700">
            <a:solidFill>
              <a:schemeClr val="tx1"/>
            </a:solidFill>
            <a:miter lim="800000"/>
            <a:headEnd type="oval" w="med" len="med"/>
            <a:tailEnd type="triangle" w="med" len="med"/>
          </a:ln>
          <a:effectLst/>
        </p:spPr>
      </p:cxnSp>
      <p:cxnSp>
        <p:nvCxnSpPr>
          <p:cNvPr id="820791" name="AutoShape 567"/>
          <p:cNvCxnSpPr>
            <a:cxnSpLocks noChangeShapeType="1"/>
            <a:stCxn id="820762" idx="3"/>
            <a:endCxn id="820788" idx="0"/>
          </p:cNvCxnSpPr>
          <p:nvPr/>
        </p:nvCxnSpPr>
        <p:spPr bwMode="auto">
          <a:xfrm rot="5400000">
            <a:off x="6830346" y="4041807"/>
            <a:ext cx="556260" cy="46926"/>
          </a:xfrm>
          <a:prstGeom prst="bentConnector3">
            <a:avLst>
              <a:gd name="adj1" fmla="val 50000"/>
            </a:avLst>
          </a:prstGeom>
          <a:noFill/>
          <a:ln w="12700">
            <a:solidFill>
              <a:schemeClr val="tx1"/>
            </a:solidFill>
            <a:miter lim="800000"/>
            <a:headEnd type="oval" w="med" len="med"/>
            <a:tailEnd type="triangle" w="med" len="med"/>
          </a:ln>
          <a:effectLst/>
        </p:spPr>
      </p:cxnSp>
      <p:cxnSp>
        <p:nvCxnSpPr>
          <p:cNvPr id="820792" name="AutoShape 568"/>
          <p:cNvCxnSpPr>
            <a:cxnSpLocks noChangeShapeType="1"/>
            <a:stCxn id="820392" idx="1"/>
            <a:endCxn id="820789" idx="1"/>
          </p:cNvCxnSpPr>
          <p:nvPr/>
        </p:nvCxnSpPr>
        <p:spPr bwMode="auto">
          <a:xfrm rot="16200000">
            <a:off x="2798762" y="1793876"/>
            <a:ext cx="811213" cy="906462"/>
          </a:xfrm>
          <a:prstGeom prst="bentConnector2">
            <a:avLst/>
          </a:prstGeom>
          <a:noFill/>
          <a:ln w="12700">
            <a:solidFill>
              <a:schemeClr val="tx1"/>
            </a:solidFill>
            <a:miter lim="800000"/>
            <a:headEnd type="oval" w="med" len="med"/>
            <a:tailEnd type="triangle" w="med" len="med"/>
          </a:ln>
          <a:effectLst/>
        </p:spPr>
      </p:cxnSp>
      <p:cxnSp>
        <p:nvCxnSpPr>
          <p:cNvPr id="820793" name="AutoShape 569"/>
          <p:cNvCxnSpPr>
            <a:cxnSpLocks noChangeShapeType="1"/>
            <a:stCxn id="820789" idx="3"/>
            <a:endCxn id="820762" idx="2"/>
          </p:cNvCxnSpPr>
          <p:nvPr/>
        </p:nvCxnSpPr>
        <p:spPr bwMode="auto">
          <a:xfrm>
            <a:off x="5253038" y="1841500"/>
            <a:ext cx="500062" cy="947801"/>
          </a:xfrm>
          <a:prstGeom prst="bentConnector3">
            <a:avLst>
              <a:gd name="adj1" fmla="val 50000"/>
            </a:avLst>
          </a:prstGeom>
          <a:noFill/>
          <a:ln w="12700">
            <a:solidFill>
              <a:schemeClr val="tx1"/>
            </a:solidFill>
            <a:miter lim="800000"/>
            <a:headEnd type="diamond" w="med" len="med"/>
            <a:tailEnd type="triangle" w="med" len="med"/>
          </a:ln>
          <a:effectLst/>
        </p:spPr>
      </p:cxnSp>
      <p:sp>
        <p:nvSpPr>
          <p:cNvPr id="820794" name="AutoShape 570"/>
          <p:cNvSpPr>
            <a:spLocks noChangeArrowheads="1"/>
          </p:cNvSpPr>
          <p:nvPr/>
        </p:nvSpPr>
        <p:spPr bwMode="auto">
          <a:xfrm>
            <a:off x="996950" y="5232400"/>
            <a:ext cx="531813" cy="1177925"/>
          </a:xfrm>
          <a:prstGeom prst="can">
            <a:avLst>
              <a:gd name="adj" fmla="val 55373"/>
            </a:avLst>
          </a:prstGeom>
          <a:solidFill>
            <a:srgbClr val="FF9900"/>
          </a:solidFill>
          <a:ln w="12700">
            <a:solidFill>
              <a:schemeClr val="tx1"/>
            </a:solidFill>
            <a:round/>
            <a:headEnd/>
            <a:tailEnd/>
          </a:ln>
          <a:effectLst/>
        </p:spPr>
        <p:txBody>
          <a:bodyPr wrap="none" anchor="ctr">
            <a:prstTxWarp prst="textNoShape">
              <a:avLst/>
            </a:prstTxWarp>
            <a:spAutoFit/>
          </a:bodyPr>
          <a:lstStyle/>
          <a:p>
            <a:pPr algn="ctr">
              <a:spcBef>
                <a:spcPct val="50000"/>
              </a:spcBef>
            </a:pPr>
            <a:r>
              <a:rPr lang="en-US" sz="4400" b="1"/>
              <a:t>T</a:t>
            </a:r>
            <a:endParaRPr lang="en-US" sz="1400"/>
          </a:p>
        </p:txBody>
      </p:sp>
      <p:sp>
        <p:nvSpPr>
          <p:cNvPr id="820795" name="Text Box 571"/>
          <p:cNvSpPr txBox="1">
            <a:spLocks noChangeArrowheads="1"/>
          </p:cNvSpPr>
          <p:nvPr/>
        </p:nvSpPr>
        <p:spPr bwMode="auto">
          <a:xfrm>
            <a:off x="6773617" y="1446312"/>
            <a:ext cx="838691" cy="307777"/>
          </a:xfrm>
          <a:prstGeom prst="rect">
            <a:avLst/>
          </a:prstGeom>
          <a:solidFill>
            <a:schemeClr val="folHlink"/>
          </a:solidFill>
          <a:ln w="12700">
            <a:noFill/>
            <a:miter lim="800000"/>
            <a:headEnd/>
            <a:tailEnd/>
          </a:ln>
          <a:effectLst/>
        </p:spPr>
        <p:txBody>
          <a:bodyPr wrap="none" anchor="ctr">
            <a:prstTxWarp prst="textNoShape">
              <a:avLst/>
            </a:prstTxWarp>
            <a:spAutoFit/>
          </a:bodyPr>
          <a:lstStyle/>
          <a:p>
            <a:pPr algn="ctr">
              <a:spcBef>
                <a:spcPct val="50000"/>
              </a:spcBef>
            </a:pPr>
            <a:r>
              <a:rPr lang="en-US" sz="1400" b="1" dirty="0">
                <a:solidFill>
                  <a:srgbClr val="000000"/>
                </a:solidFill>
              </a:rPr>
              <a:t>Memory</a:t>
            </a:r>
            <a:endParaRPr lang="en-US" sz="1400" dirty="0">
              <a:solidFill>
                <a:srgbClr val="000000"/>
              </a:solidFill>
            </a:endParaRPr>
          </a:p>
        </p:txBody>
      </p:sp>
      <p:sp>
        <p:nvSpPr>
          <p:cNvPr id="820796" name="AutoShape 572"/>
          <p:cNvSpPr>
            <a:spLocks noChangeArrowheads="1"/>
          </p:cNvSpPr>
          <p:nvPr/>
        </p:nvSpPr>
        <p:spPr bwMode="auto">
          <a:xfrm>
            <a:off x="1143000" y="4876800"/>
            <a:ext cx="457200" cy="381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folHlink"/>
          </a:solidFill>
          <a:ln w="12700">
            <a:noFill/>
            <a:miter lim="800000"/>
            <a:headEnd/>
            <a:tailEnd/>
          </a:ln>
          <a:effectLst/>
        </p:spPr>
        <p:txBody>
          <a:bodyPr wrap="none" anchor="ctr">
            <a:prstTxWarp prst="textNoShape">
              <a:avLst/>
            </a:prstTxWarp>
            <a:spAutoFit/>
          </a:bodyPr>
          <a:lstStyle/>
          <a:p>
            <a:endParaRPr lang="en-US"/>
          </a:p>
        </p:txBody>
      </p:sp>
      <p:sp>
        <p:nvSpPr>
          <p:cNvPr id="820797" name="AutoShape 573"/>
          <p:cNvSpPr>
            <a:spLocks noChangeArrowheads="1"/>
          </p:cNvSpPr>
          <p:nvPr/>
        </p:nvSpPr>
        <p:spPr bwMode="auto">
          <a:xfrm>
            <a:off x="1676400" y="5410200"/>
            <a:ext cx="152400" cy="457200"/>
          </a:xfrm>
          <a:prstGeom prst="curvedLeftArrow">
            <a:avLst>
              <a:gd name="adj1" fmla="val 60000"/>
              <a:gd name="adj2" fmla="val 120000"/>
              <a:gd name="adj3" fmla="val 33333"/>
            </a:avLst>
          </a:prstGeom>
          <a:noFill/>
          <a:ln w="12700">
            <a:noFill/>
            <a:miter lim="800000"/>
            <a:headEnd/>
            <a:tailEnd/>
          </a:ln>
          <a:effectLst/>
        </p:spPr>
        <p:txBody>
          <a:bodyPr wrap="none" anchor="ctr">
            <a:prstTxWarp prst="textNoShape">
              <a:avLst/>
            </a:prstTxWarp>
            <a:spAutoFit/>
          </a:bodyPr>
          <a:lstStyle/>
          <a:p>
            <a:endParaRPr lang="en-US"/>
          </a:p>
        </p:txBody>
      </p:sp>
      <p:sp>
        <p:nvSpPr>
          <p:cNvPr id="820798" name="AutoShape 574"/>
          <p:cNvSpPr>
            <a:spLocks noChangeArrowheads="1"/>
          </p:cNvSpPr>
          <p:nvPr/>
        </p:nvSpPr>
        <p:spPr bwMode="auto">
          <a:xfrm>
            <a:off x="1676400" y="5105400"/>
            <a:ext cx="152400" cy="762000"/>
          </a:xfrm>
          <a:prstGeom prst="curvedLeftArrow">
            <a:avLst>
              <a:gd name="adj1" fmla="val 100000"/>
              <a:gd name="adj2" fmla="val 200000"/>
              <a:gd name="adj3" fmla="val 33333"/>
            </a:avLst>
          </a:prstGeom>
          <a:solidFill>
            <a:schemeClr val="folHlink"/>
          </a:solidFill>
          <a:ln w="12700">
            <a:noFill/>
            <a:miter lim="800000"/>
            <a:headEnd/>
            <a:tailEnd/>
          </a:ln>
          <a:effectLst/>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 name="Footer Placeholder 2"/>
          <p:cNvSpPr>
            <a:spLocks noGrp="1"/>
          </p:cNvSpPr>
          <p:nvPr>
            <p:ph type="ftr" sz="quarter" idx="10"/>
          </p:nvPr>
        </p:nvSpPr>
        <p:spPr/>
        <p:txBody>
          <a:bodyPr/>
          <a:lstStyle/>
          <a:p>
            <a:r>
              <a:rPr lang="en-US"/>
              <a:t>René Brun</a:t>
            </a:r>
          </a:p>
        </p:txBody>
      </p:sp>
      <p:sp>
        <p:nvSpPr>
          <p:cNvPr id="97" name="Slide Number Placeholder 3"/>
          <p:cNvSpPr>
            <a:spLocks noGrp="1"/>
          </p:cNvSpPr>
          <p:nvPr>
            <p:ph type="sldNum" sz="quarter" idx="11"/>
          </p:nvPr>
        </p:nvSpPr>
        <p:spPr/>
        <p:txBody>
          <a:bodyPr/>
          <a:lstStyle/>
          <a:p>
            <a:fld id="{32DE865C-19A6-1A40-A9F1-77CFE754D2CD}" type="slidenum">
              <a:rPr lang="en-US"/>
              <a:pPr/>
              <a:t>12</a:t>
            </a:fld>
            <a:endParaRPr lang="en-US"/>
          </a:p>
        </p:txBody>
      </p:sp>
      <p:sp>
        <p:nvSpPr>
          <p:cNvPr id="353282" name="Rectangle 2"/>
          <p:cNvSpPr>
            <a:spLocks noGrp="1" noChangeArrowheads="1"/>
          </p:cNvSpPr>
          <p:nvPr>
            <p:ph type="title"/>
          </p:nvPr>
        </p:nvSpPr>
        <p:spPr/>
        <p:txBody>
          <a:bodyPr/>
          <a:lstStyle/>
          <a:p>
            <a:r>
              <a:rPr lang="en-US"/>
              <a:t>ROOT I/O -- </a:t>
            </a:r>
            <a:r>
              <a:rPr lang="en-US" i="1"/>
              <a:t>Split/Cluster</a:t>
            </a:r>
            <a:br>
              <a:rPr lang="en-US" i="1"/>
            </a:br>
            <a:r>
              <a:rPr lang="en-US" sz="2000" i="1"/>
              <a:t>Tree version</a:t>
            </a:r>
          </a:p>
        </p:txBody>
      </p:sp>
      <p:sp>
        <p:nvSpPr>
          <p:cNvPr id="353283" name="Freeform 3"/>
          <p:cNvSpPr>
            <a:spLocks/>
          </p:cNvSpPr>
          <p:nvPr/>
        </p:nvSpPr>
        <p:spPr bwMode="auto">
          <a:xfrm>
            <a:off x="2717800" y="2903538"/>
            <a:ext cx="3378200" cy="449262"/>
          </a:xfrm>
          <a:custGeom>
            <a:avLst/>
            <a:gdLst/>
            <a:ahLst/>
            <a:cxnLst>
              <a:cxn ang="0">
                <a:pos x="0" y="187"/>
              </a:cxn>
              <a:cxn ang="0">
                <a:pos x="112" y="27"/>
              </a:cxn>
              <a:cxn ang="0">
                <a:pos x="416" y="27"/>
              </a:cxn>
              <a:cxn ang="0">
                <a:pos x="768" y="139"/>
              </a:cxn>
              <a:cxn ang="0">
                <a:pos x="1136" y="235"/>
              </a:cxn>
              <a:cxn ang="0">
                <a:pos x="1632" y="235"/>
              </a:cxn>
              <a:cxn ang="0">
                <a:pos x="2128" y="283"/>
              </a:cxn>
            </a:cxnLst>
            <a:rect l="0" t="0" r="r" b="b"/>
            <a:pathLst>
              <a:path w="2128" h="283">
                <a:moveTo>
                  <a:pt x="0" y="187"/>
                </a:moveTo>
                <a:cubicBezTo>
                  <a:pt x="19" y="160"/>
                  <a:pt x="43" y="54"/>
                  <a:pt x="112" y="27"/>
                </a:cubicBezTo>
                <a:cubicBezTo>
                  <a:pt x="181" y="0"/>
                  <a:pt x="307" y="8"/>
                  <a:pt x="416" y="27"/>
                </a:cubicBezTo>
                <a:cubicBezTo>
                  <a:pt x="525" y="46"/>
                  <a:pt x="648" y="104"/>
                  <a:pt x="768" y="139"/>
                </a:cubicBezTo>
                <a:cubicBezTo>
                  <a:pt x="888" y="174"/>
                  <a:pt x="992" y="219"/>
                  <a:pt x="1136" y="235"/>
                </a:cubicBezTo>
                <a:cubicBezTo>
                  <a:pt x="1280" y="251"/>
                  <a:pt x="1467" y="227"/>
                  <a:pt x="1632" y="235"/>
                </a:cubicBezTo>
                <a:cubicBezTo>
                  <a:pt x="1797" y="243"/>
                  <a:pt x="2025" y="273"/>
                  <a:pt x="2128" y="283"/>
                </a:cubicBezTo>
              </a:path>
            </a:pathLst>
          </a:custGeom>
          <a:noFill/>
          <a:ln w="25400" cap="flat" cmpd="sng">
            <a:solidFill>
              <a:schemeClr val="tx1"/>
            </a:solidFill>
            <a:prstDash val="solid"/>
            <a:round/>
            <a:headEnd type="none" w="sm" len="sm"/>
            <a:tailEnd type="triangle" w="med" len="med"/>
          </a:ln>
          <a:effectLst/>
        </p:spPr>
        <p:txBody>
          <a:bodyPr wrap="none" anchor="ctr">
            <a:prstTxWarp prst="textNoShape">
              <a:avLst/>
            </a:prstTxWarp>
          </a:bodyPr>
          <a:lstStyle/>
          <a:p>
            <a:endParaRPr lang="en-US"/>
          </a:p>
        </p:txBody>
      </p:sp>
      <p:sp>
        <p:nvSpPr>
          <p:cNvPr id="353284" name="Freeform 4"/>
          <p:cNvSpPr>
            <a:spLocks/>
          </p:cNvSpPr>
          <p:nvPr/>
        </p:nvSpPr>
        <p:spPr bwMode="auto">
          <a:xfrm>
            <a:off x="2114550" y="2424113"/>
            <a:ext cx="3981450" cy="495300"/>
          </a:xfrm>
          <a:custGeom>
            <a:avLst/>
            <a:gdLst/>
            <a:ahLst/>
            <a:cxnLst>
              <a:cxn ang="0">
                <a:pos x="3" y="233"/>
              </a:cxn>
              <a:cxn ang="0">
                <a:pos x="70" y="99"/>
              </a:cxn>
              <a:cxn ang="0">
                <a:pos x="423" y="18"/>
              </a:cxn>
              <a:cxn ang="0">
                <a:pos x="1132" y="209"/>
              </a:cxn>
              <a:cxn ang="0">
                <a:pos x="1636" y="297"/>
              </a:cxn>
              <a:cxn ang="0">
                <a:pos x="2132" y="297"/>
              </a:cxn>
              <a:cxn ang="0">
                <a:pos x="2508" y="297"/>
              </a:cxn>
            </a:cxnLst>
            <a:rect l="0" t="0" r="r" b="b"/>
            <a:pathLst>
              <a:path w="2508" h="312">
                <a:moveTo>
                  <a:pt x="3" y="233"/>
                </a:moveTo>
                <a:cubicBezTo>
                  <a:pt x="2" y="184"/>
                  <a:pt x="0" y="136"/>
                  <a:pt x="70" y="99"/>
                </a:cubicBezTo>
                <a:cubicBezTo>
                  <a:pt x="140" y="64"/>
                  <a:pt x="246" y="0"/>
                  <a:pt x="423" y="18"/>
                </a:cubicBezTo>
                <a:cubicBezTo>
                  <a:pt x="600" y="36"/>
                  <a:pt x="930" y="163"/>
                  <a:pt x="1132" y="209"/>
                </a:cubicBezTo>
                <a:cubicBezTo>
                  <a:pt x="1334" y="255"/>
                  <a:pt x="1469" y="282"/>
                  <a:pt x="1636" y="297"/>
                </a:cubicBezTo>
                <a:cubicBezTo>
                  <a:pt x="1803" y="312"/>
                  <a:pt x="1987" y="297"/>
                  <a:pt x="2132" y="297"/>
                </a:cubicBezTo>
                <a:cubicBezTo>
                  <a:pt x="2277" y="297"/>
                  <a:pt x="2430" y="297"/>
                  <a:pt x="2508" y="297"/>
                </a:cubicBezTo>
              </a:path>
            </a:pathLst>
          </a:custGeom>
          <a:noFill/>
          <a:ln w="25400" cap="flat" cmpd="sng">
            <a:solidFill>
              <a:schemeClr val="tx1"/>
            </a:solidFill>
            <a:prstDash val="solid"/>
            <a:round/>
            <a:headEnd type="none" w="sm" len="sm"/>
            <a:tailEnd type="triangle" w="med" len="med"/>
          </a:ln>
          <a:effectLst/>
        </p:spPr>
        <p:txBody>
          <a:bodyPr wrap="none" anchor="ctr">
            <a:prstTxWarp prst="textNoShape">
              <a:avLst/>
            </a:prstTxWarp>
          </a:bodyPr>
          <a:lstStyle/>
          <a:p>
            <a:endParaRPr lang="en-US"/>
          </a:p>
        </p:txBody>
      </p:sp>
      <p:sp>
        <p:nvSpPr>
          <p:cNvPr id="353285" name="Freeform 5"/>
          <p:cNvSpPr>
            <a:spLocks/>
          </p:cNvSpPr>
          <p:nvPr/>
        </p:nvSpPr>
        <p:spPr bwMode="auto">
          <a:xfrm>
            <a:off x="1289050" y="2257425"/>
            <a:ext cx="4819650" cy="904875"/>
          </a:xfrm>
          <a:custGeom>
            <a:avLst/>
            <a:gdLst/>
            <a:ahLst/>
            <a:cxnLst>
              <a:cxn ang="0">
                <a:pos x="4" y="570"/>
              </a:cxn>
              <a:cxn ang="0">
                <a:pos x="90" y="238"/>
              </a:cxn>
              <a:cxn ang="0">
                <a:pos x="542" y="37"/>
              </a:cxn>
              <a:cxn ang="0">
                <a:pos x="1028" y="18"/>
              </a:cxn>
              <a:cxn ang="0">
                <a:pos x="1476" y="98"/>
              </a:cxn>
              <a:cxn ang="0">
                <a:pos x="2156" y="162"/>
              </a:cxn>
              <a:cxn ang="0">
                <a:pos x="2724" y="154"/>
              </a:cxn>
              <a:cxn ang="0">
                <a:pos x="3036" y="122"/>
              </a:cxn>
            </a:cxnLst>
            <a:rect l="0" t="0" r="r" b="b"/>
            <a:pathLst>
              <a:path w="3036" h="570">
                <a:moveTo>
                  <a:pt x="4" y="570"/>
                </a:moveTo>
                <a:cubicBezTo>
                  <a:pt x="2" y="448"/>
                  <a:pt x="0" y="328"/>
                  <a:pt x="90" y="238"/>
                </a:cubicBezTo>
                <a:cubicBezTo>
                  <a:pt x="179" y="149"/>
                  <a:pt x="386" y="74"/>
                  <a:pt x="542" y="37"/>
                </a:cubicBezTo>
                <a:cubicBezTo>
                  <a:pt x="698" y="0"/>
                  <a:pt x="872" y="8"/>
                  <a:pt x="1028" y="18"/>
                </a:cubicBezTo>
                <a:cubicBezTo>
                  <a:pt x="1184" y="28"/>
                  <a:pt x="1288" y="74"/>
                  <a:pt x="1476" y="98"/>
                </a:cubicBezTo>
                <a:cubicBezTo>
                  <a:pt x="1664" y="122"/>
                  <a:pt x="1948" y="153"/>
                  <a:pt x="2156" y="162"/>
                </a:cubicBezTo>
                <a:cubicBezTo>
                  <a:pt x="2364" y="171"/>
                  <a:pt x="2577" y="161"/>
                  <a:pt x="2724" y="154"/>
                </a:cubicBezTo>
                <a:cubicBezTo>
                  <a:pt x="2871" y="147"/>
                  <a:pt x="2971" y="129"/>
                  <a:pt x="3036" y="122"/>
                </a:cubicBezTo>
              </a:path>
            </a:pathLst>
          </a:custGeom>
          <a:noFill/>
          <a:ln w="25400" cap="flat" cmpd="sng">
            <a:solidFill>
              <a:schemeClr val="tx1"/>
            </a:solidFill>
            <a:prstDash val="solid"/>
            <a:round/>
            <a:headEnd type="none" w="sm" len="sm"/>
            <a:tailEnd type="triangle" w="med" len="med"/>
          </a:ln>
          <a:effectLst/>
        </p:spPr>
        <p:txBody>
          <a:bodyPr wrap="none" anchor="ctr">
            <a:prstTxWarp prst="textNoShape">
              <a:avLst/>
            </a:prstTxWarp>
          </a:bodyPr>
          <a:lstStyle/>
          <a:p>
            <a:endParaRPr lang="en-US"/>
          </a:p>
        </p:txBody>
      </p:sp>
      <p:cxnSp>
        <p:nvCxnSpPr>
          <p:cNvPr id="353286" name="AutoShape 6"/>
          <p:cNvCxnSpPr>
            <a:cxnSpLocks noChangeShapeType="1"/>
            <a:stCxn id="353324" idx="2"/>
            <a:endCxn id="353306" idx="0"/>
          </p:cNvCxnSpPr>
          <p:nvPr/>
        </p:nvCxnSpPr>
        <p:spPr bwMode="auto">
          <a:xfrm flipH="1">
            <a:off x="5791200" y="3048000"/>
            <a:ext cx="1066800" cy="2133600"/>
          </a:xfrm>
          <a:prstGeom prst="straightConnector1">
            <a:avLst/>
          </a:prstGeom>
          <a:noFill/>
          <a:ln w="25400">
            <a:solidFill>
              <a:srgbClr val="FF6600"/>
            </a:solidFill>
            <a:round/>
            <a:headEnd type="none" w="sm" len="sm"/>
            <a:tailEnd type="triangle" w="sm" len="sm"/>
          </a:ln>
          <a:effectLst/>
        </p:spPr>
      </p:cxnSp>
      <p:cxnSp>
        <p:nvCxnSpPr>
          <p:cNvPr id="353287" name="AutoShape 7"/>
          <p:cNvCxnSpPr>
            <a:cxnSpLocks noChangeShapeType="1"/>
            <a:stCxn id="353318" idx="2"/>
            <a:endCxn id="353301" idx="0"/>
          </p:cNvCxnSpPr>
          <p:nvPr/>
        </p:nvCxnSpPr>
        <p:spPr bwMode="auto">
          <a:xfrm flipH="1">
            <a:off x="4267200" y="2590800"/>
            <a:ext cx="2590800" cy="2518800"/>
          </a:xfrm>
          <a:prstGeom prst="straightConnector1">
            <a:avLst/>
          </a:prstGeom>
          <a:noFill/>
          <a:ln w="25400">
            <a:solidFill>
              <a:srgbClr val="FF6600"/>
            </a:solidFill>
            <a:round/>
            <a:headEnd type="none" w="sm" len="sm"/>
            <a:tailEnd type="triangle" w="sm" len="sm"/>
          </a:ln>
          <a:effectLst/>
        </p:spPr>
      </p:cxnSp>
      <p:sp>
        <p:nvSpPr>
          <p:cNvPr id="353288" name="Text Box 8"/>
          <p:cNvSpPr txBox="1">
            <a:spLocks noChangeArrowheads="1"/>
          </p:cNvSpPr>
          <p:nvPr/>
        </p:nvSpPr>
        <p:spPr bwMode="auto">
          <a:xfrm>
            <a:off x="4406900" y="1943100"/>
            <a:ext cx="1284288"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Streamer</a:t>
            </a:r>
          </a:p>
        </p:txBody>
      </p:sp>
      <p:sp>
        <p:nvSpPr>
          <p:cNvPr id="353289" name="Rectangle 9"/>
          <p:cNvSpPr>
            <a:spLocks noChangeArrowheads="1"/>
          </p:cNvSpPr>
          <p:nvPr/>
        </p:nvSpPr>
        <p:spPr bwMode="auto">
          <a:xfrm>
            <a:off x="4572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0" name="Rectangle 10"/>
          <p:cNvSpPr>
            <a:spLocks noChangeArrowheads="1"/>
          </p:cNvSpPr>
          <p:nvPr/>
        </p:nvSpPr>
        <p:spPr bwMode="auto">
          <a:xfrm>
            <a:off x="7620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1" name="Rectangle 11"/>
          <p:cNvSpPr>
            <a:spLocks noChangeArrowheads="1"/>
          </p:cNvSpPr>
          <p:nvPr/>
        </p:nvSpPr>
        <p:spPr bwMode="auto">
          <a:xfrm>
            <a:off x="10668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2" name="Rectangle 12"/>
          <p:cNvSpPr>
            <a:spLocks noChangeArrowheads="1"/>
          </p:cNvSpPr>
          <p:nvPr/>
        </p:nvSpPr>
        <p:spPr bwMode="auto">
          <a:xfrm>
            <a:off x="13716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3" name="Rectangle 13"/>
          <p:cNvSpPr>
            <a:spLocks noChangeArrowheads="1"/>
          </p:cNvSpPr>
          <p:nvPr/>
        </p:nvSpPr>
        <p:spPr bwMode="auto">
          <a:xfrm>
            <a:off x="16764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294" name="Rectangle 14"/>
          <p:cNvSpPr>
            <a:spLocks noChangeArrowheads="1"/>
          </p:cNvSpPr>
          <p:nvPr/>
        </p:nvSpPr>
        <p:spPr bwMode="auto">
          <a:xfrm>
            <a:off x="19812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5" name="Rectangle 15"/>
          <p:cNvSpPr>
            <a:spLocks noChangeArrowheads="1"/>
          </p:cNvSpPr>
          <p:nvPr/>
        </p:nvSpPr>
        <p:spPr bwMode="auto">
          <a:xfrm>
            <a:off x="22860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6" name="Rectangle 16"/>
          <p:cNvSpPr>
            <a:spLocks noChangeArrowheads="1"/>
          </p:cNvSpPr>
          <p:nvPr/>
        </p:nvSpPr>
        <p:spPr bwMode="auto">
          <a:xfrm>
            <a:off x="25908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7" name="Rectangle 17"/>
          <p:cNvSpPr>
            <a:spLocks noChangeArrowheads="1"/>
          </p:cNvSpPr>
          <p:nvPr/>
        </p:nvSpPr>
        <p:spPr bwMode="auto">
          <a:xfrm>
            <a:off x="28956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8" name="Rectangle 18"/>
          <p:cNvSpPr>
            <a:spLocks noChangeArrowheads="1"/>
          </p:cNvSpPr>
          <p:nvPr/>
        </p:nvSpPr>
        <p:spPr bwMode="auto">
          <a:xfrm>
            <a:off x="32004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299" name="Rectangle 19"/>
          <p:cNvSpPr>
            <a:spLocks noChangeArrowheads="1"/>
          </p:cNvSpPr>
          <p:nvPr/>
        </p:nvSpPr>
        <p:spPr bwMode="auto">
          <a:xfrm>
            <a:off x="35052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0" name="Rectangle 20"/>
          <p:cNvSpPr>
            <a:spLocks noChangeArrowheads="1"/>
          </p:cNvSpPr>
          <p:nvPr/>
        </p:nvSpPr>
        <p:spPr bwMode="auto">
          <a:xfrm>
            <a:off x="38100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1" name="Rectangle 21"/>
          <p:cNvSpPr>
            <a:spLocks noChangeArrowheads="1"/>
          </p:cNvSpPr>
          <p:nvPr/>
        </p:nvSpPr>
        <p:spPr bwMode="auto">
          <a:xfrm>
            <a:off x="41148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2" name="Rectangle 22"/>
          <p:cNvSpPr>
            <a:spLocks noChangeArrowheads="1"/>
          </p:cNvSpPr>
          <p:nvPr/>
        </p:nvSpPr>
        <p:spPr bwMode="auto">
          <a:xfrm>
            <a:off x="44196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3" name="Rectangle 23"/>
          <p:cNvSpPr>
            <a:spLocks noChangeArrowheads="1"/>
          </p:cNvSpPr>
          <p:nvPr/>
        </p:nvSpPr>
        <p:spPr bwMode="auto">
          <a:xfrm>
            <a:off x="4724400" y="5181600"/>
            <a:ext cx="304800" cy="3048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4" name="Rectangle 24"/>
          <p:cNvSpPr>
            <a:spLocks noChangeArrowheads="1"/>
          </p:cNvSpPr>
          <p:nvPr/>
        </p:nvSpPr>
        <p:spPr bwMode="auto">
          <a:xfrm>
            <a:off x="50292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5" name="Rectangle 25"/>
          <p:cNvSpPr>
            <a:spLocks noChangeArrowheads="1"/>
          </p:cNvSpPr>
          <p:nvPr/>
        </p:nvSpPr>
        <p:spPr bwMode="auto">
          <a:xfrm>
            <a:off x="53340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6" name="Rectangle 26"/>
          <p:cNvSpPr>
            <a:spLocks noChangeArrowheads="1"/>
          </p:cNvSpPr>
          <p:nvPr/>
        </p:nvSpPr>
        <p:spPr bwMode="auto">
          <a:xfrm>
            <a:off x="56388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7" name="Rectangle 27"/>
          <p:cNvSpPr>
            <a:spLocks noChangeArrowheads="1"/>
          </p:cNvSpPr>
          <p:nvPr/>
        </p:nvSpPr>
        <p:spPr bwMode="auto">
          <a:xfrm>
            <a:off x="59436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8" name="Rectangle 28"/>
          <p:cNvSpPr>
            <a:spLocks noChangeArrowheads="1"/>
          </p:cNvSpPr>
          <p:nvPr/>
        </p:nvSpPr>
        <p:spPr bwMode="auto">
          <a:xfrm>
            <a:off x="6248400" y="5181600"/>
            <a:ext cx="304800" cy="304800"/>
          </a:xfrm>
          <a:prstGeom prst="rect">
            <a:avLst/>
          </a:prstGeom>
          <a:solidFill>
            <a:srgbClr val="FF99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09" name="Rectangle 29"/>
          <p:cNvSpPr>
            <a:spLocks noChangeArrowheads="1"/>
          </p:cNvSpPr>
          <p:nvPr/>
        </p:nvSpPr>
        <p:spPr bwMode="auto">
          <a:xfrm>
            <a:off x="65532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0" name="Rectangle 30"/>
          <p:cNvSpPr>
            <a:spLocks noChangeArrowheads="1"/>
          </p:cNvSpPr>
          <p:nvPr/>
        </p:nvSpPr>
        <p:spPr bwMode="auto">
          <a:xfrm>
            <a:off x="68580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1" name="Rectangle 31"/>
          <p:cNvSpPr>
            <a:spLocks noChangeArrowheads="1"/>
          </p:cNvSpPr>
          <p:nvPr/>
        </p:nvSpPr>
        <p:spPr bwMode="auto">
          <a:xfrm>
            <a:off x="71628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2" name="Rectangle 32"/>
          <p:cNvSpPr>
            <a:spLocks noChangeArrowheads="1"/>
          </p:cNvSpPr>
          <p:nvPr/>
        </p:nvSpPr>
        <p:spPr bwMode="auto">
          <a:xfrm>
            <a:off x="74676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3" name="Rectangle 33"/>
          <p:cNvSpPr>
            <a:spLocks noChangeArrowheads="1"/>
          </p:cNvSpPr>
          <p:nvPr/>
        </p:nvSpPr>
        <p:spPr bwMode="auto">
          <a:xfrm>
            <a:off x="7772400" y="5181600"/>
            <a:ext cx="304800" cy="304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endParaRPr lang="en-US"/>
          </a:p>
        </p:txBody>
      </p:sp>
      <p:sp>
        <p:nvSpPr>
          <p:cNvPr id="353314" name="Text Box 34"/>
          <p:cNvSpPr txBox="1">
            <a:spLocks noChangeArrowheads="1"/>
          </p:cNvSpPr>
          <p:nvPr/>
        </p:nvSpPr>
        <p:spPr bwMode="auto">
          <a:xfrm>
            <a:off x="1676400" y="5486400"/>
            <a:ext cx="620713"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File</a:t>
            </a:r>
          </a:p>
        </p:txBody>
      </p:sp>
      <p:grpSp>
        <p:nvGrpSpPr>
          <p:cNvPr id="2" name="Group 35"/>
          <p:cNvGrpSpPr>
            <a:grpSpLocks/>
          </p:cNvGrpSpPr>
          <p:nvPr/>
        </p:nvGrpSpPr>
        <p:grpSpPr bwMode="auto">
          <a:xfrm>
            <a:off x="6096000" y="2286000"/>
            <a:ext cx="1524000" cy="304800"/>
            <a:chOff x="3840" y="1440"/>
            <a:chExt cx="960" cy="192"/>
          </a:xfrm>
        </p:grpSpPr>
        <p:sp>
          <p:nvSpPr>
            <p:cNvPr id="353316" name="Rectangle 36"/>
            <p:cNvSpPr>
              <a:spLocks noChangeArrowheads="1"/>
            </p:cNvSpPr>
            <p:nvPr/>
          </p:nvSpPr>
          <p:spPr bwMode="auto">
            <a:xfrm>
              <a:off x="3840"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17" name="Rectangle 37"/>
            <p:cNvSpPr>
              <a:spLocks noChangeArrowheads="1"/>
            </p:cNvSpPr>
            <p:nvPr/>
          </p:nvSpPr>
          <p:spPr bwMode="auto">
            <a:xfrm>
              <a:off x="4032"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18" name="Rectangle 38"/>
            <p:cNvSpPr>
              <a:spLocks noChangeArrowheads="1"/>
            </p:cNvSpPr>
            <p:nvPr/>
          </p:nvSpPr>
          <p:spPr bwMode="auto">
            <a:xfrm>
              <a:off x="4224"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19" name="Rectangle 39"/>
            <p:cNvSpPr>
              <a:spLocks noChangeArrowheads="1"/>
            </p:cNvSpPr>
            <p:nvPr/>
          </p:nvSpPr>
          <p:spPr bwMode="auto">
            <a:xfrm>
              <a:off x="4416"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0" name="Rectangle 40"/>
            <p:cNvSpPr>
              <a:spLocks noChangeArrowheads="1"/>
            </p:cNvSpPr>
            <p:nvPr/>
          </p:nvSpPr>
          <p:spPr bwMode="auto">
            <a:xfrm>
              <a:off x="4608" y="1440"/>
              <a:ext cx="192" cy="192"/>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grpSp>
      <p:grpSp>
        <p:nvGrpSpPr>
          <p:cNvPr id="3" name="Group 41"/>
          <p:cNvGrpSpPr>
            <a:grpSpLocks/>
          </p:cNvGrpSpPr>
          <p:nvPr/>
        </p:nvGrpSpPr>
        <p:grpSpPr bwMode="auto">
          <a:xfrm>
            <a:off x="6096000" y="2743200"/>
            <a:ext cx="1524000" cy="304800"/>
            <a:chOff x="3840" y="1920"/>
            <a:chExt cx="960" cy="192"/>
          </a:xfrm>
        </p:grpSpPr>
        <p:sp>
          <p:nvSpPr>
            <p:cNvPr id="353322" name="Rectangle 42"/>
            <p:cNvSpPr>
              <a:spLocks noChangeArrowheads="1"/>
            </p:cNvSpPr>
            <p:nvPr/>
          </p:nvSpPr>
          <p:spPr bwMode="auto">
            <a:xfrm>
              <a:off x="3840"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3" name="Rectangle 43"/>
            <p:cNvSpPr>
              <a:spLocks noChangeArrowheads="1"/>
            </p:cNvSpPr>
            <p:nvPr/>
          </p:nvSpPr>
          <p:spPr bwMode="auto">
            <a:xfrm>
              <a:off x="4032"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4" name="Rectangle 44"/>
            <p:cNvSpPr>
              <a:spLocks noChangeArrowheads="1"/>
            </p:cNvSpPr>
            <p:nvPr/>
          </p:nvSpPr>
          <p:spPr bwMode="auto">
            <a:xfrm>
              <a:off x="4224"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5" name="Rectangle 45"/>
            <p:cNvSpPr>
              <a:spLocks noChangeArrowheads="1"/>
            </p:cNvSpPr>
            <p:nvPr/>
          </p:nvSpPr>
          <p:spPr bwMode="auto">
            <a:xfrm>
              <a:off x="4416"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6" name="Rectangle 46"/>
            <p:cNvSpPr>
              <a:spLocks noChangeArrowheads="1"/>
            </p:cNvSpPr>
            <p:nvPr/>
          </p:nvSpPr>
          <p:spPr bwMode="auto">
            <a:xfrm>
              <a:off x="4608" y="1920"/>
              <a:ext cx="192" cy="192"/>
            </a:xfrm>
            <a:prstGeom prst="rect">
              <a:avLst/>
            </a:prstGeom>
            <a:solidFill>
              <a:srgbClr val="FFCC00"/>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grpSp>
      <p:grpSp>
        <p:nvGrpSpPr>
          <p:cNvPr id="4" name="Group 47"/>
          <p:cNvGrpSpPr>
            <a:grpSpLocks/>
          </p:cNvGrpSpPr>
          <p:nvPr/>
        </p:nvGrpSpPr>
        <p:grpSpPr bwMode="auto">
          <a:xfrm>
            <a:off x="6096000" y="3200400"/>
            <a:ext cx="1524000" cy="304800"/>
            <a:chOff x="3840" y="2208"/>
            <a:chExt cx="960" cy="192"/>
          </a:xfrm>
        </p:grpSpPr>
        <p:sp>
          <p:nvSpPr>
            <p:cNvPr id="353328" name="Rectangle 48"/>
            <p:cNvSpPr>
              <a:spLocks noChangeArrowheads="1"/>
            </p:cNvSpPr>
            <p:nvPr/>
          </p:nvSpPr>
          <p:spPr bwMode="auto">
            <a:xfrm>
              <a:off x="3840"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29" name="Rectangle 49"/>
            <p:cNvSpPr>
              <a:spLocks noChangeArrowheads="1"/>
            </p:cNvSpPr>
            <p:nvPr/>
          </p:nvSpPr>
          <p:spPr bwMode="auto">
            <a:xfrm>
              <a:off x="4032"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30" name="Rectangle 50"/>
            <p:cNvSpPr>
              <a:spLocks noChangeArrowheads="1"/>
            </p:cNvSpPr>
            <p:nvPr/>
          </p:nvSpPr>
          <p:spPr bwMode="auto">
            <a:xfrm>
              <a:off x="4224"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31" name="Rectangle 51"/>
            <p:cNvSpPr>
              <a:spLocks noChangeArrowheads="1"/>
            </p:cNvSpPr>
            <p:nvPr/>
          </p:nvSpPr>
          <p:spPr bwMode="auto">
            <a:xfrm>
              <a:off x="4416"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53332" name="Rectangle 52"/>
            <p:cNvSpPr>
              <a:spLocks noChangeArrowheads="1"/>
            </p:cNvSpPr>
            <p:nvPr/>
          </p:nvSpPr>
          <p:spPr bwMode="auto">
            <a:xfrm>
              <a:off x="4608" y="2208"/>
              <a:ext cx="192" cy="192"/>
            </a:xfrm>
            <a:prstGeom prst="rect">
              <a:avLst/>
            </a:prstGeom>
            <a:solidFill>
              <a:srgbClr val="33CC33"/>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grpSp>
      <p:cxnSp>
        <p:nvCxnSpPr>
          <p:cNvPr id="353333" name="AutoShape 53"/>
          <p:cNvCxnSpPr>
            <a:cxnSpLocks noChangeShapeType="1"/>
            <a:stCxn id="353330" idx="2"/>
            <a:endCxn id="353311" idx="0"/>
          </p:cNvCxnSpPr>
          <p:nvPr/>
        </p:nvCxnSpPr>
        <p:spPr bwMode="auto">
          <a:xfrm>
            <a:off x="6858000" y="3505200"/>
            <a:ext cx="457200" cy="1676400"/>
          </a:xfrm>
          <a:prstGeom prst="straightConnector1">
            <a:avLst/>
          </a:prstGeom>
          <a:noFill/>
          <a:ln w="25400">
            <a:solidFill>
              <a:srgbClr val="FF6600"/>
            </a:solidFill>
            <a:round/>
            <a:headEnd type="none" w="sm" len="sm"/>
            <a:tailEnd type="triangle" w="sm" len="sm"/>
          </a:ln>
          <a:effectLst/>
        </p:spPr>
      </p:cxnSp>
      <p:sp>
        <p:nvSpPr>
          <p:cNvPr id="353334" name="Line 54"/>
          <p:cNvSpPr>
            <a:spLocks noChangeShapeType="1"/>
          </p:cNvSpPr>
          <p:nvPr/>
        </p:nvSpPr>
        <p:spPr bwMode="auto">
          <a:xfrm>
            <a:off x="5029200" y="5181600"/>
            <a:ext cx="0" cy="304800"/>
          </a:xfrm>
          <a:prstGeom prst="line">
            <a:avLst/>
          </a:prstGeom>
          <a:noFill/>
          <a:ln w="25400">
            <a:solidFill>
              <a:schemeClr val="bg2"/>
            </a:solidFill>
            <a:round/>
            <a:headEnd type="none" w="sm" len="sm"/>
            <a:tailEnd type="none" w="sm" len="sm"/>
          </a:ln>
          <a:effectLst/>
        </p:spPr>
        <p:txBody>
          <a:bodyPr wrap="none" anchor="ctr">
            <a:prstTxWarp prst="textNoShape">
              <a:avLst/>
            </a:prstTxWarp>
          </a:bodyPr>
          <a:lstStyle/>
          <a:p>
            <a:endParaRPr lang="en-US"/>
          </a:p>
        </p:txBody>
      </p:sp>
      <p:sp>
        <p:nvSpPr>
          <p:cNvPr id="353335" name="Line 55"/>
          <p:cNvSpPr>
            <a:spLocks noChangeShapeType="1"/>
          </p:cNvSpPr>
          <p:nvPr/>
        </p:nvSpPr>
        <p:spPr bwMode="auto">
          <a:xfrm>
            <a:off x="6553200" y="5181600"/>
            <a:ext cx="0" cy="304800"/>
          </a:xfrm>
          <a:prstGeom prst="line">
            <a:avLst/>
          </a:prstGeom>
          <a:noFill/>
          <a:ln w="25400">
            <a:solidFill>
              <a:schemeClr val="bg2"/>
            </a:solidFill>
            <a:round/>
            <a:headEnd type="none" w="sm" len="sm"/>
            <a:tailEnd type="none" w="sm" len="sm"/>
          </a:ln>
          <a:effectLst/>
        </p:spPr>
        <p:txBody>
          <a:bodyPr wrap="none" anchor="ctr">
            <a:prstTxWarp prst="textNoShape">
              <a:avLst/>
            </a:prstTxWarp>
          </a:bodyPr>
          <a:lstStyle/>
          <a:p>
            <a:endParaRPr lang="en-US"/>
          </a:p>
        </p:txBody>
      </p:sp>
      <p:sp>
        <p:nvSpPr>
          <p:cNvPr id="353336" name="Text Box 56"/>
          <p:cNvSpPr txBox="1">
            <a:spLocks noChangeArrowheads="1"/>
          </p:cNvSpPr>
          <p:nvPr/>
        </p:nvSpPr>
        <p:spPr bwMode="auto">
          <a:xfrm>
            <a:off x="7696200" y="2590800"/>
            <a:ext cx="1343025"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Branches</a:t>
            </a:r>
          </a:p>
        </p:txBody>
      </p:sp>
      <p:grpSp>
        <p:nvGrpSpPr>
          <p:cNvPr id="5" name="Group 57"/>
          <p:cNvGrpSpPr>
            <a:grpSpLocks/>
          </p:cNvGrpSpPr>
          <p:nvPr/>
        </p:nvGrpSpPr>
        <p:grpSpPr bwMode="auto">
          <a:xfrm>
            <a:off x="4270375" y="2138363"/>
            <a:ext cx="889000" cy="1528762"/>
            <a:chOff x="2819" y="1627"/>
            <a:chExt cx="560" cy="963"/>
          </a:xfrm>
        </p:grpSpPr>
        <p:sp>
          <p:nvSpPr>
            <p:cNvPr id="353338" name="Freeform 58"/>
            <p:cNvSpPr>
              <a:spLocks noChangeAspect="1"/>
            </p:cNvSpPr>
            <p:nvPr/>
          </p:nvSpPr>
          <p:spPr bwMode="auto">
            <a:xfrm>
              <a:off x="2819" y="1627"/>
              <a:ext cx="560" cy="218"/>
            </a:xfrm>
            <a:custGeom>
              <a:avLst/>
              <a:gdLst/>
              <a:ahLst/>
              <a:cxnLst>
                <a:cxn ang="0">
                  <a:pos x="0" y="0"/>
                </a:cxn>
                <a:cxn ang="0">
                  <a:pos x="222" y="155"/>
                </a:cxn>
                <a:cxn ang="0">
                  <a:pos x="371" y="209"/>
                </a:cxn>
                <a:cxn ang="0">
                  <a:pos x="560" y="214"/>
                </a:cxn>
              </a:cxnLst>
              <a:rect l="0" t="0" r="r" b="b"/>
              <a:pathLst>
                <a:path w="560" h="218">
                  <a:moveTo>
                    <a:pt x="0" y="0"/>
                  </a:moveTo>
                  <a:cubicBezTo>
                    <a:pt x="37" y="26"/>
                    <a:pt x="160" y="120"/>
                    <a:pt x="222" y="155"/>
                  </a:cubicBezTo>
                  <a:cubicBezTo>
                    <a:pt x="284" y="190"/>
                    <a:pt x="316" y="198"/>
                    <a:pt x="371" y="209"/>
                  </a:cubicBezTo>
                  <a:cubicBezTo>
                    <a:pt x="428" y="218"/>
                    <a:pt x="494" y="216"/>
                    <a:pt x="560" y="214"/>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39" name="Freeform 59"/>
            <p:cNvSpPr>
              <a:spLocks noChangeAspect="1"/>
            </p:cNvSpPr>
            <p:nvPr/>
          </p:nvSpPr>
          <p:spPr bwMode="auto">
            <a:xfrm>
              <a:off x="3001" y="1899"/>
              <a:ext cx="378" cy="93"/>
            </a:xfrm>
            <a:custGeom>
              <a:avLst/>
              <a:gdLst/>
              <a:ahLst/>
              <a:cxnLst>
                <a:cxn ang="0">
                  <a:pos x="0" y="93"/>
                </a:cxn>
                <a:cxn ang="0">
                  <a:pos x="104" y="21"/>
                </a:cxn>
                <a:cxn ang="0">
                  <a:pos x="189" y="2"/>
                </a:cxn>
                <a:cxn ang="0">
                  <a:pos x="378" y="7"/>
                </a:cxn>
              </a:cxnLst>
              <a:rect l="0" t="0" r="r" b="b"/>
              <a:pathLst>
                <a:path w="378" h="93">
                  <a:moveTo>
                    <a:pt x="0" y="93"/>
                  </a:moveTo>
                  <a:cubicBezTo>
                    <a:pt x="17" y="82"/>
                    <a:pt x="73" y="36"/>
                    <a:pt x="104" y="21"/>
                  </a:cubicBezTo>
                  <a:cubicBezTo>
                    <a:pt x="135" y="6"/>
                    <a:pt x="143" y="4"/>
                    <a:pt x="189" y="2"/>
                  </a:cubicBezTo>
                  <a:cubicBezTo>
                    <a:pt x="235" y="0"/>
                    <a:pt x="312" y="2"/>
                    <a:pt x="378" y="7"/>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40" name="Freeform 60"/>
            <p:cNvSpPr>
              <a:spLocks noChangeAspect="1"/>
            </p:cNvSpPr>
            <p:nvPr/>
          </p:nvSpPr>
          <p:spPr bwMode="auto">
            <a:xfrm flipV="1">
              <a:off x="3001" y="1987"/>
              <a:ext cx="378" cy="93"/>
            </a:xfrm>
            <a:custGeom>
              <a:avLst/>
              <a:gdLst/>
              <a:ahLst/>
              <a:cxnLst>
                <a:cxn ang="0">
                  <a:pos x="0" y="93"/>
                </a:cxn>
                <a:cxn ang="0">
                  <a:pos x="104" y="21"/>
                </a:cxn>
                <a:cxn ang="0">
                  <a:pos x="189" y="2"/>
                </a:cxn>
                <a:cxn ang="0">
                  <a:pos x="378" y="7"/>
                </a:cxn>
              </a:cxnLst>
              <a:rect l="0" t="0" r="r" b="b"/>
              <a:pathLst>
                <a:path w="378" h="93">
                  <a:moveTo>
                    <a:pt x="0" y="93"/>
                  </a:moveTo>
                  <a:cubicBezTo>
                    <a:pt x="17" y="82"/>
                    <a:pt x="73" y="36"/>
                    <a:pt x="104" y="21"/>
                  </a:cubicBezTo>
                  <a:cubicBezTo>
                    <a:pt x="135" y="6"/>
                    <a:pt x="143" y="4"/>
                    <a:pt x="189" y="2"/>
                  </a:cubicBezTo>
                  <a:cubicBezTo>
                    <a:pt x="235" y="0"/>
                    <a:pt x="312" y="2"/>
                    <a:pt x="378" y="7"/>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41" name="Freeform 61"/>
            <p:cNvSpPr>
              <a:spLocks noChangeAspect="1"/>
            </p:cNvSpPr>
            <p:nvPr/>
          </p:nvSpPr>
          <p:spPr bwMode="auto">
            <a:xfrm>
              <a:off x="3001" y="2139"/>
              <a:ext cx="378" cy="93"/>
            </a:xfrm>
            <a:custGeom>
              <a:avLst/>
              <a:gdLst/>
              <a:ahLst/>
              <a:cxnLst>
                <a:cxn ang="0">
                  <a:pos x="0" y="93"/>
                </a:cxn>
                <a:cxn ang="0">
                  <a:pos x="104" y="21"/>
                </a:cxn>
                <a:cxn ang="0">
                  <a:pos x="189" y="2"/>
                </a:cxn>
                <a:cxn ang="0">
                  <a:pos x="378" y="7"/>
                </a:cxn>
              </a:cxnLst>
              <a:rect l="0" t="0" r="r" b="b"/>
              <a:pathLst>
                <a:path w="378" h="93">
                  <a:moveTo>
                    <a:pt x="0" y="93"/>
                  </a:moveTo>
                  <a:cubicBezTo>
                    <a:pt x="17" y="82"/>
                    <a:pt x="73" y="36"/>
                    <a:pt x="104" y="21"/>
                  </a:cubicBezTo>
                  <a:cubicBezTo>
                    <a:pt x="135" y="6"/>
                    <a:pt x="143" y="4"/>
                    <a:pt x="189" y="2"/>
                  </a:cubicBezTo>
                  <a:cubicBezTo>
                    <a:pt x="235" y="0"/>
                    <a:pt x="312" y="2"/>
                    <a:pt x="378" y="7"/>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42" name="Freeform 62"/>
            <p:cNvSpPr>
              <a:spLocks noChangeAspect="1"/>
            </p:cNvSpPr>
            <p:nvPr/>
          </p:nvSpPr>
          <p:spPr bwMode="auto">
            <a:xfrm flipV="1">
              <a:off x="3001" y="2227"/>
              <a:ext cx="378" cy="93"/>
            </a:xfrm>
            <a:custGeom>
              <a:avLst/>
              <a:gdLst/>
              <a:ahLst/>
              <a:cxnLst>
                <a:cxn ang="0">
                  <a:pos x="0" y="93"/>
                </a:cxn>
                <a:cxn ang="0">
                  <a:pos x="104" y="21"/>
                </a:cxn>
                <a:cxn ang="0">
                  <a:pos x="189" y="2"/>
                </a:cxn>
                <a:cxn ang="0">
                  <a:pos x="378" y="7"/>
                </a:cxn>
              </a:cxnLst>
              <a:rect l="0" t="0" r="r" b="b"/>
              <a:pathLst>
                <a:path w="378" h="93">
                  <a:moveTo>
                    <a:pt x="0" y="93"/>
                  </a:moveTo>
                  <a:cubicBezTo>
                    <a:pt x="17" y="82"/>
                    <a:pt x="73" y="36"/>
                    <a:pt x="104" y="21"/>
                  </a:cubicBezTo>
                  <a:cubicBezTo>
                    <a:pt x="135" y="6"/>
                    <a:pt x="143" y="4"/>
                    <a:pt x="189" y="2"/>
                  </a:cubicBezTo>
                  <a:cubicBezTo>
                    <a:pt x="235" y="0"/>
                    <a:pt x="312" y="2"/>
                    <a:pt x="378" y="7"/>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43" name="Freeform 63"/>
            <p:cNvSpPr>
              <a:spLocks noChangeAspect="1"/>
            </p:cNvSpPr>
            <p:nvPr/>
          </p:nvSpPr>
          <p:spPr bwMode="auto">
            <a:xfrm>
              <a:off x="2819" y="2372"/>
              <a:ext cx="560" cy="218"/>
            </a:xfrm>
            <a:custGeom>
              <a:avLst/>
              <a:gdLst/>
              <a:ahLst/>
              <a:cxnLst>
                <a:cxn ang="0">
                  <a:pos x="0" y="218"/>
                </a:cxn>
                <a:cxn ang="0">
                  <a:pos x="222" y="63"/>
                </a:cxn>
                <a:cxn ang="0">
                  <a:pos x="371" y="9"/>
                </a:cxn>
                <a:cxn ang="0">
                  <a:pos x="560" y="4"/>
                </a:cxn>
              </a:cxnLst>
              <a:rect l="0" t="0" r="r" b="b"/>
              <a:pathLst>
                <a:path w="560" h="218">
                  <a:moveTo>
                    <a:pt x="0" y="218"/>
                  </a:moveTo>
                  <a:cubicBezTo>
                    <a:pt x="37" y="192"/>
                    <a:pt x="160" y="98"/>
                    <a:pt x="222" y="63"/>
                  </a:cubicBezTo>
                  <a:cubicBezTo>
                    <a:pt x="284" y="28"/>
                    <a:pt x="316" y="20"/>
                    <a:pt x="371" y="9"/>
                  </a:cubicBezTo>
                  <a:cubicBezTo>
                    <a:pt x="428" y="0"/>
                    <a:pt x="494" y="2"/>
                    <a:pt x="560" y="4"/>
                  </a:cubicBezTo>
                </a:path>
              </a:pathLst>
            </a:custGeom>
            <a:noFill/>
            <a:ln w="254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grpSp>
      <p:graphicFrame>
        <p:nvGraphicFramePr>
          <p:cNvPr id="353344" name="Object 64"/>
          <p:cNvGraphicFramePr>
            <a:graphicFrameLocks noChangeAspect="1"/>
          </p:cNvGraphicFramePr>
          <p:nvPr/>
        </p:nvGraphicFramePr>
        <p:xfrm>
          <a:off x="1069975" y="2616200"/>
          <a:ext cx="2163763" cy="2311400"/>
        </p:xfrm>
        <a:graphic>
          <a:graphicData uri="http://schemas.openxmlformats.org/presentationml/2006/ole">
            <p:oleObj spid="_x0000_s41986" name="Clip" r:id="rId3" imgW="831600" imgH="889560" progId="">
              <p:embed/>
            </p:oleObj>
          </a:graphicData>
        </a:graphic>
      </p:graphicFrame>
      <p:sp>
        <p:nvSpPr>
          <p:cNvPr id="353345" name="Oval 65"/>
          <p:cNvSpPr>
            <a:spLocks noChangeAspect="1" noChangeArrowheads="1"/>
          </p:cNvSpPr>
          <p:nvPr/>
        </p:nvSpPr>
        <p:spPr bwMode="auto">
          <a:xfrm>
            <a:off x="1206500" y="28448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46" name="Oval 66"/>
          <p:cNvSpPr>
            <a:spLocks noChangeAspect="1" noChangeArrowheads="1"/>
          </p:cNvSpPr>
          <p:nvPr/>
        </p:nvSpPr>
        <p:spPr bwMode="auto">
          <a:xfrm>
            <a:off x="1358900" y="25400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47" name="Oval 67"/>
          <p:cNvSpPr>
            <a:spLocks noChangeAspect="1" noChangeArrowheads="1"/>
          </p:cNvSpPr>
          <p:nvPr/>
        </p:nvSpPr>
        <p:spPr bwMode="auto">
          <a:xfrm>
            <a:off x="1625600" y="23495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48" name="Oval 68"/>
          <p:cNvSpPr>
            <a:spLocks noChangeAspect="1" noChangeArrowheads="1"/>
          </p:cNvSpPr>
          <p:nvPr/>
        </p:nvSpPr>
        <p:spPr bwMode="auto">
          <a:xfrm>
            <a:off x="1943100" y="22479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49" name="Oval 69"/>
          <p:cNvSpPr>
            <a:spLocks noChangeAspect="1" noChangeArrowheads="1"/>
          </p:cNvSpPr>
          <p:nvPr/>
        </p:nvSpPr>
        <p:spPr bwMode="auto">
          <a:xfrm>
            <a:off x="2298700" y="22098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0" name="Oval 70"/>
          <p:cNvSpPr>
            <a:spLocks noChangeAspect="1" noChangeArrowheads="1"/>
          </p:cNvSpPr>
          <p:nvPr/>
        </p:nvSpPr>
        <p:spPr bwMode="auto">
          <a:xfrm>
            <a:off x="2616200" y="21971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1" name="Oval 71"/>
          <p:cNvSpPr>
            <a:spLocks noChangeAspect="1" noChangeArrowheads="1"/>
          </p:cNvSpPr>
          <p:nvPr/>
        </p:nvSpPr>
        <p:spPr bwMode="auto">
          <a:xfrm>
            <a:off x="2933700" y="22098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2" name="Oval 72"/>
          <p:cNvSpPr>
            <a:spLocks noChangeAspect="1" noChangeArrowheads="1"/>
          </p:cNvSpPr>
          <p:nvPr/>
        </p:nvSpPr>
        <p:spPr bwMode="auto">
          <a:xfrm>
            <a:off x="3251200" y="22606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3" name="Oval 73"/>
          <p:cNvSpPr>
            <a:spLocks noChangeAspect="1" noChangeArrowheads="1"/>
          </p:cNvSpPr>
          <p:nvPr/>
        </p:nvSpPr>
        <p:spPr bwMode="auto">
          <a:xfrm>
            <a:off x="3556000" y="23241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4" name="Oval 74"/>
          <p:cNvSpPr>
            <a:spLocks noChangeAspect="1" noChangeArrowheads="1"/>
          </p:cNvSpPr>
          <p:nvPr/>
        </p:nvSpPr>
        <p:spPr bwMode="auto">
          <a:xfrm>
            <a:off x="3873500" y="23622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5" name="Oval 75"/>
          <p:cNvSpPr>
            <a:spLocks noChangeAspect="1" noChangeArrowheads="1"/>
          </p:cNvSpPr>
          <p:nvPr/>
        </p:nvSpPr>
        <p:spPr bwMode="auto">
          <a:xfrm>
            <a:off x="4203700" y="2400300"/>
            <a:ext cx="173038" cy="173038"/>
          </a:xfrm>
          <a:prstGeom prst="ellipse">
            <a:avLst/>
          </a:prstGeom>
          <a:solidFill>
            <a:schemeClr val="folHlink"/>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56" name="Freeform 76"/>
          <p:cNvSpPr>
            <a:spLocks/>
          </p:cNvSpPr>
          <p:nvPr/>
        </p:nvSpPr>
        <p:spPr bwMode="auto">
          <a:xfrm>
            <a:off x="4492625" y="2432050"/>
            <a:ext cx="638175" cy="165100"/>
          </a:xfrm>
          <a:custGeom>
            <a:avLst/>
            <a:gdLst/>
            <a:ahLst/>
            <a:cxnLst>
              <a:cxn ang="0">
                <a:pos x="0" y="50"/>
              </a:cxn>
              <a:cxn ang="0">
                <a:pos x="8" y="22"/>
              </a:cxn>
              <a:cxn ang="0">
                <a:pos x="32" y="4"/>
              </a:cxn>
              <a:cxn ang="0">
                <a:pos x="58" y="0"/>
              </a:cxn>
              <a:cxn ang="0">
                <a:pos x="90" y="6"/>
              </a:cxn>
              <a:cxn ang="0">
                <a:pos x="112" y="20"/>
              </a:cxn>
              <a:cxn ang="0">
                <a:pos x="138" y="32"/>
              </a:cxn>
              <a:cxn ang="0">
                <a:pos x="220" y="40"/>
              </a:cxn>
              <a:cxn ang="0">
                <a:pos x="344" y="46"/>
              </a:cxn>
              <a:cxn ang="0">
                <a:pos x="392" y="44"/>
              </a:cxn>
              <a:cxn ang="0">
                <a:pos x="394" y="64"/>
              </a:cxn>
              <a:cxn ang="0">
                <a:pos x="344" y="64"/>
              </a:cxn>
              <a:cxn ang="0">
                <a:pos x="220" y="64"/>
              </a:cxn>
              <a:cxn ang="0">
                <a:pos x="140" y="70"/>
              </a:cxn>
              <a:cxn ang="0">
                <a:pos x="110" y="82"/>
              </a:cxn>
              <a:cxn ang="0">
                <a:pos x="86" y="98"/>
              </a:cxn>
              <a:cxn ang="0">
                <a:pos x="56" y="104"/>
              </a:cxn>
              <a:cxn ang="0">
                <a:pos x="24" y="98"/>
              </a:cxn>
              <a:cxn ang="0">
                <a:pos x="6" y="74"/>
              </a:cxn>
              <a:cxn ang="0">
                <a:pos x="0" y="50"/>
              </a:cxn>
            </a:cxnLst>
            <a:rect l="0" t="0" r="r" b="b"/>
            <a:pathLst>
              <a:path w="402" h="104">
                <a:moveTo>
                  <a:pt x="0" y="50"/>
                </a:moveTo>
                <a:cubicBezTo>
                  <a:pt x="0" y="40"/>
                  <a:pt x="3" y="30"/>
                  <a:pt x="8" y="22"/>
                </a:cubicBezTo>
                <a:cubicBezTo>
                  <a:pt x="13" y="14"/>
                  <a:pt x="24" y="8"/>
                  <a:pt x="32" y="4"/>
                </a:cubicBezTo>
                <a:cubicBezTo>
                  <a:pt x="40" y="0"/>
                  <a:pt x="48" y="0"/>
                  <a:pt x="58" y="0"/>
                </a:cubicBezTo>
                <a:cubicBezTo>
                  <a:pt x="68" y="0"/>
                  <a:pt x="81" y="3"/>
                  <a:pt x="90" y="6"/>
                </a:cubicBezTo>
                <a:cubicBezTo>
                  <a:pt x="99" y="9"/>
                  <a:pt x="104" y="16"/>
                  <a:pt x="112" y="20"/>
                </a:cubicBezTo>
                <a:cubicBezTo>
                  <a:pt x="120" y="24"/>
                  <a:pt x="120" y="29"/>
                  <a:pt x="138" y="32"/>
                </a:cubicBezTo>
                <a:cubicBezTo>
                  <a:pt x="156" y="35"/>
                  <a:pt x="186" y="38"/>
                  <a:pt x="220" y="40"/>
                </a:cubicBezTo>
                <a:cubicBezTo>
                  <a:pt x="254" y="42"/>
                  <a:pt x="315" y="45"/>
                  <a:pt x="344" y="46"/>
                </a:cubicBezTo>
                <a:cubicBezTo>
                  <a:pt x="373" y="47"/>
                  <a:pt x="384" y="41"/>
                  <a:pt x="392" y="44"/>
                </a:cubicBezTo>
                <a:cubicBezTo>
                  <a:pt x="400" y="47"/>
                  <a:pt x="402" y="61"/>
                  <a:pt x="394" y="64"/>
                </a:cubicBezTo>
                <a:cubicBezTo>
                  <a:pt x="386" y="67"/>
                  <a:pt x="373" y="64"/>
                  <a:pt x="344" y="64"/>
                </a:cubicBezTo>
                <a:cubicBezTo>
                  <a:pt x="315" y="64"/>
                  <a:pt x="254" y="63"/>
                  <a:pt x="220" y="64"/>
                </a:cubicBezTo>
                <a:cubicBezTo>
                  <a:pt x="186" y="65"/>
                  <a:pt x="158" y="67"/>
                  <a:pt x="140" y="70"/>
                </a:cubicBezTo>
                <a:cubicBezTo>
                  <a:pt x="122" y="73"/>
                  <a:pt x="119" y="77"/>
                  <a:pt x="110" y="82"/>
                </a:cubicBezTo>
                <a:cubicBezTo>
                  <a:pt x="101" y="87"/>
                  <a:pt x="95" y="94"/>
                  <a:pt x="86" y="98"/>
                </a:cubicBezTo>
                <a:cubicBezTo>
                  <a:pt x="77" y="102"/>
                  <a:pt x="66" y="104"/>
                  <a:pt x="56" y="104"/>
                </a:cubicBezTo>
                <a:cubicBezTo>
                  <a:pt x="46" y="104"/>
                  <a:pt x="32" y="103"/>
                  <a:pt x="24" y="98"/>
                </a:cubicBezTo>
                <a:cubicBezTo>
                  <a:pt x="16" y="93"/>
                  <a:pt x="10" y="82"/>
                  <a:pt x="6" y="74"/>
                </a:cubicBezTo>
                <a:cubicBezTo>
                  <a:pt x="2" y="66"/>
                  <a:pt x="1" y="55"/>
                  <a:pt x="0" y="50"/>
                </a:cubicBezTo>
                <a:close/>
              </a:path>
            </a:pathLst>
          </a:custGeom>
          <a:solidFill>
            <a:schemeClr val="folHlink"/>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57" name="Freeform 77"/>
          <p:cNvSpPr>
            <a:spLocks/>
          </p:cNvSpPr>
          <p:nvPr/>
        </p:nvSpPr>
        <p:spPr bwMode="auto">
          <a:xfrm>
            <a:off x="4492625" y="2816225"/>
            <a:ext cx="638175" cy="165100"/>
          </a:xfrm>
          <a:custGeom>
            <a:avLst/>
            <a:gdLst/>
            <a:ahLst/>
            <a:cxnLst>
              <a:cxn ang="0">
                <a:pos x="0" y="50"/>
              </a:cxn>
              <a:cxn ang="0">
                <a:pos x="8" y="22"/>
              </a:cxn>
              <a:cxn ang="0">
                <a:pos x="32" y="4"/>
              </a:cxn>
              <a:cxn ang="0">
                <a:pos x="58" y="0"/>
              </a:cxn>
              <a:cxn ang="0">
                <a:pos x="90" y="6"/>
              </a:cxn>
              <a:cxn ang="0">
                <a:pos x="112" y="20"/>
              </a:cxn>
              <a:cxn ang="0">
                <a:pos x="138" y="32"/>
              </a:cxn>
              <a:cxn ang="0">
                <a:pos x="220" y="40"/>
              </a:cxn>
              <a:cxn ang="0">
                <a:pos x="344" y="46"/>
              </a:cxn>
              <a:cxn ang="0">
                <a:pos x="392" y="44"/>
              </a:cxn>
              <a:cxn ang="0">
                <a:pos x="394" y="64"/>
              </a:cxn>
              <a:cxn ang="0">
                <a:pos x="344" y="64"/>
              </a:cxn>
              <a:cxn ang="0">
                <a:pos x="220" y="64"/>
              </a:cxn>
              <a:cxn ang="0">
                <a:pos x="140" y="70"/>
              </a:cxn>
              <a:cxn ang="0">
                <a:pos x="110" y="82"/>
              </a:cxn>
              <a:cxn ang="0">
                <a:pos x="86" y="98"/>
              </a:cxn>
              <a:cxn ang="0">
                <a:pos x="56" y="104"/>
              </a:cxn>
              <a:cxn ang="0">
                <a:pos x="24" y="98"/>
              </a:cxn>
              <a:cxn ang="0">
                <a:pos x="6" y="74"/>
              </a:cxn>
              <a:cxn ang="0">
                <a:pos x="0" y="50"/>
              </a:cxn>
            </a:cxnLst>
            <a:rect l="0" t="0" r="r" b="b"/>
            <a:pathLst>
              <a:path w="402" h="104">
                <a:moveTo>
                  <a:pt x="0" y="50"/>
                </a:moveTo>
                <a:cubicBezTo>
                  <a:pt x="0" y="40"/>
                  <a:pt x="3" y="30"/>
                  <a:pt x="8" y="22"/>
                </a:cubicBezTo>
                <a:cubicBezTo>
                  <a:pt x="13" y="14"/>
                  <a:pt x="24" y="8"/>
                  <a:pt x="32" y="4"/>
                </a:cubicBezTo>
                <a:cubicBezTo>
                  <a:pt x="40" y="0"/>
                  <a:pt x="48" y="0"/>
                  <a:pt x="58" y="0"/>
                </a:cubicBezTo>
                <a:cubicBezTo>
                  <a:pt x="68" y="0"/>
                  <a:pt x="81" y="3"/>
                  <a:pt x="90" y="6"/>
                </a:cubicBezTo>
                <a:cubicBezTo>
                  <a:pt x="99" y="9"/>
                  <a:pt x="104" y="16"/>
                  <a:pt x="112" y="20"/>
                </a:cubicBezTo>
                <a:cubicBezTo>
                  <a:pt x="120" y="24"/>
                  <a:pt x="120" y="29"/>
                  <a:pt x="138" y="32"/>
                </a:cubicBezTo>
                <a:cubicBezTo>
                  <a:pt x="156" y="35"/>
                  <a:pt x="186" y="38"/>
                  <a:pt x="220" y="40"/>
                </a:cubicBezTo>
                <a:cubicBezTo>
                  <a:pt x="254" y="42"/>
                  <a:pt x="315" y="45"/>
                  <a:pt x="344" y="46"/>
                </a:cubicBezTo>
                <a:cubicBezTo>
                  <a:pt x="373" y="47"/>
                  <a:pt x="384" y="41"/>
                  <a:pt x="392" y="44"/>
                </a:cubicBezTo>
                <a:cubicBezTo>
                  <a:pt x="400" y="47"/>
                  <a:pt x="402" y="61"/>
                  <a:pt x="394" y="64"/>
                </a:cubicBezTo>
                <a:cubicBezTo>
                  <a:pt x="386" y="67"/>
                  <a:pt x="373" y="64"/>
                  <a:pt x="344" y="64"/>
                </a:cubicBezTo>
                <a:cubicBezTo>
                  <a:pt x="315" y="64"/>
                  <a:pt x="254" y="63"/>
                  <a:pt x="220" y="64"/>
                </a:cubicBezTo>
                <a:cubicBezTo>
                  <a:pt x="186" y="65"/>
                  <a:pt x="158" y="67"/>
                  <a:pt x="140" y="70"/>
                </a:cubicBezTo>
                <a:cubicBezTo>
                  <a:pt x="122" y="73"/>
                  <a:pt x="119" y="77"/>
                  <a:pt x="110" y="82"/>
                </a:cubicBezTo>
                <a:cubicBezTo>
                  <a:pt x="101" y="87"/>
                  <a:pt x="95" y="94"/>
                  <a:pt x="86" y="98"/>
                </a:cubicBezTo>
                <a:cubicBezTo>
                  <a:pt x="77" y="102"/>
                  <a:pt x="66" y="104"/>
                  <a:pt x="56" y="104"/>
                </a:cubicBezTo>
                <a:cubicBezTo>
                  <a:pt x="46" y="104"/>
                  <a:pt x="32" y="103"/>
                  <a:pt x="24" y="98"/>
                </a:cubicBezTo>
                <a:cubicBezTo>
                  <a:pt x="16" y="93"/>
                  <a:pt x="10" y="82"/>
                  <a:pt x="6" y="74"/>
                </a:cubicBezTo>
                <a:cubicBezTo>
                  <a:pt x="2" y="66"/>
                  <a:pt x="1" y="55"/>
                  <a:pt x="0" y="50"/>
                </a:cubicBezTo>
                <a:close/>
              </a:path>
            </a:pathLst>
          </a:custGeom>
          <a:solidFill>
            <a:srgbClr val="FF9900"/>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58" name="Freeform 78"/>
          <p:cNvSpPr>
            <a:spLocks/>
          </p:cNvSpPr>
          <p:nvPr/>
        </p:nvSpPr>
        <p:spPr bwMode="auto">
          <a:xfrm rot="-141217">
            <a:off x="4533900" y="3200400"/>
            <a:ext cx="638175" cy="165100"/>
          </a:xfrm>
          <a:custGeom>
            <a:avLst/>
            <a:gdLst/>
            <a:ahLst/>
            <a:cxnLst>
              <a:cxn ang="0">
                <a:pos x="0" y="50"/>
              </a:cxn>
              <a:cxn ang="0">
                <a:pos x="8" y="22"/>
              </a:cxn>
              <a:cxn ang="0">
                <a:pos x="32" y="4"/>
              </a:cxn>
              <a:cxn ang="0">
                <a:pos x="58" y="0"/>
              </a:cxn>
              <a:cxn ang="0">
                <a:pos x="90" y="6"/>
              </a:cxn>
              <a:cxn ang="0">
                <a:pos x="112" y="20"/>
              </a:cxn>
              <a:cxn ang="0">
                <a:pos x="138" y="32"/>
              </a:cxn>
              <a:cxn ang="0">
                <a:pos x="220" y="40"/>
              </a:cxn>
              <a:cxn ang="0">
                <a:pos x="344" y="46"/>
              </a:cxn>
              <a:cxn ang="0">
                <a:pos x="392" y="44"/>
              </a:cxn>
              <a:cxn ang="0">
                <a:pos x="394" y="64"/>
              </a:cxn>
              <a:cxn ang="0">
                <a:pos x="344" y="64"/>
              </a:cxn>
              <a:cxn ang="0">
                <a:pos x="220" y="64"/>
              </a:cxn>
              <a:cxn ang="0">
                <a:pos x="140" y="70"/>
              </a:cxn>
              <a:cxn ang="0">
                <a:pos x="110" y="82"/>
              </a:cxn>
              <a:cxn ang="0">
                <a:pos x="86" y="98"/>
              </a:cxn>
              <a:cxn ang="0">
                <a:pos x="56" y="104"/>
              </a:cxn>
              <a:cxn ang="0">
                <a:pos x="24" y="98"/>
              </a:cxn>
              <a:cxn ang="0">
                <a:pos x="6" y="74"/>
              </a:cxn>
              <a:cxn ang="0">
                <a:pos x="0" y="50"/>
              </a:cxn>
            </a:cxnLst>
            <a:rect l="0" t="0" r="r" b="b"/>
            <a:pathLst>
              <a:path w="402" h="104">
                <a:moveTo>
                  <a:pt x="0" y="50"/>
                </a:moveTo>
                <a:cubicBezTo>
                  <a:pt x="0" y="40"/>
                  <a:pt x="3" y="30"/>
                  <a:pt x="8" y="22"/>
                </a:cubicBezTo>
                <a:cubicBezTo>
                  <a:pt x="13" y="14"/>
                  <a:pt x="24" y="8"/>
                  <a:pt x="32" y="4"/>
                </a:cubicBezTo>
                <a:cubicBezTo>
                  <a:pt x="40" y="0"/>
                  <a:pt x="48" y="0"/>
                  <a:pt x="58" y="0"/>
                </a:cubicBezTo>
                <a:cubicBezTo>
                  <a:pt x="68" y="0"/>
                  <a:pt x="81" y="3"/>
                  <a:pt x="90" y="6"/>
                </a:cubicBezTo>
                <a:cubicBezTo>
                  <a:pt x="99" y="9"/>
                  <a:pt x="104" y="16"/>
                  <a:pt x="112" y="20"/>
                </a:cubicBezTo>
                <a:cubicBezTo>
                  <a:pt x="120" y="24"/>
                  <a:pt x="120" y="29"/>
                  <a:pt x="138" y="32"/>
                </a:cubicBezTo>
                <a:cubicBezTo>
                  <a:pt x="156" y="35"/>
                  <a:pt x="186" y="38"/>
                  <a:pt x="220" y="40"/>
                </a:cubicBezTo>
                <a:cubicBezTo>
                  <a:pt x="254" y="42"/>
                  <a:pt x="315" y="45"/>
                  <a:pt x="344" y="46"/>
                </a:cubicBezTo>
                <a:cubicBezTo>
                  <a:pt x="373" y="47"/>
                  <a:pt x="384" y="41"/>
                  <a:pt x="392" y="44"/>
                </a:cubicBezTo>
                <a:cubicBezTo>
                  <a:pt x="400" y="47"/>
                  <a:pt x="402" y="61"/>
                  <a:pt x="394" y="64"/>
                </a:cubicBezTo>
                <a:cubicBezTo>
                  <a:pt x="386" y="67"/>
                  <a:pt x="373" y="64"/>
                  <a:pt x="344" y="64"/>
                </a:cubicBezTo>
                <a:cubicBezTo>
                  <a:pt x="315" y="64"/>
                  <a:pt x="254" y="63"/>
                  <a:pt x="220" y="64"/>
                </a:cubicBezTo>
                <a:cubicBezTo>
                  <a:pt x="186" y="65"/>
                  <a:pt x="158" y="67"/>
                  <a:pt x="140" y="70"/>
                </a:cubicBezTo>
                <a:cubicBezTo>
                  <a:pt x="122" y="73"/>
                  <a:pt x="119" y="77"/>
                  <a:pt x="110" y="82"/>
                </a:cubicBezTo>
                <a:cubicBezTo>
                  <a:pt x="101" y="87"/>
                  <a:pt x="95" y="94"/>
                  <a:pt x="86" y="98"/>
                </a:cubicBezTo>
                <a:cubicBezTo>
                  <a:pt x="77" y="102"/>
                  <a:pt x="66" y="104"/>
                  <a:pt x="56" y="104"/>
                </a:cubicBezTo>
                <a:cubicBezTo>
                  <a:pt x="46" y="104"/>
                  <a:pt x="32" y="103"/>
                  <a:pt x="24" y="98"/>
                </a:cubicBezTo>
                <a:cubicBezTo>
                  <a:pt x="16" y="93"/>
                  <a:pt x="10" y="82"/>
                  <a:pt x="6" y="74"/>
                </a:cubicBezTo>
                <a:cubicBezTo>
                  <a:pt x="2" y="66"/>
                  <a:pt x="1" y="55"/>
                  <a:pt x="0" y="50"/>
                </a:cubicBezTo>
                <a:close/>
              </a:path>
            </a:pathLst>
          </a:custGeom>
          <a:solidFill>
            <a:srgbClr val="33CC33"/>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US"/>
          </a:p>
        </p:txBody>
      </p:sp>
      <p:sp>
        <p:nvSpPr>
          <p:cNvPr id="353359" name="Oval 79"/>
          <p:cNvSpPr>
            <a:spLocks noChangeAspect="1" noChangeArrowheads="1"/>
          </p:cNvSpPr>
          <p:nvPr/>
        </p:nvSpPr>
        <p:spPr bwMode="auto">
          <a:xfrm>
            <a:off x="4197350" y="2755900"/>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0" name="Oval 80"/>
          <p:cNvSpPr>
            <a:spLocks noChangeAspect="1" noChangeArrowheads="1"/>
          </p:cNvSpPr>
          <p:nvPr/>
        </p:nvSpPr>
        <p:spPr bwMode="auto">
          <a:xfrm>
            <a:off x="3908425" y="2686050"/>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1" name="Oval 81"/>
          <p:cNvSpPr>
            <a:spLocks noChangeAspect="1" noChangeArrowheads="1"/>
          </p:cNvSpPr>
          <p:nvPr/>
        </p:nvSpPr>
        <p:spPr bwMode="auto">
          <a:xfrm>
            <a:off x="3641725" y="2619375"/>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2" name="Oval 82"/>
          <p:cNvSpPr>
            <a:spLocks noChangeAspect="1" noChangeArrowheads="1"/>
          </p:cNvSpPr>
          <p:nvPr/>
        </p:nvSpPr>
        <p:spPr bwMode="auto">
          <a:xfrm>
            <a:off x="3371850" y="2543175"/>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3" name="Oval 83"/>
          <p:cNvSpPr>
            <a:spLocks noChangeAspect="1" noChangeArrowheads="1"/>
          </p:cNvSpPr>
          <p:nvPr/>
        </p:nvSpPr>
        <p:spPr bwMode="auto">
          <a:xfrm>
            <a:off x="3111500" y="2463800"/>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4" name="Oval 84"/>
          <p:cNvSpPr>
            <a:spLocks noChangeAspect="1" noChangeArrowheads="1"/>
          </p:cNvSpPr>
          <p:nvPr/>
        </p:nvSpPr>
        <p:spPr bwMode="auto">
          <a:xfrm>
            <a:off x="2835275" y="2390775"/>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5" name="Oval 85"/>
          <p:cNvSpPr>
            <a:spLocks noChangeAspect="1" noChangeArrowheads="1"/>
          </p:cNvSpPr>
          <p:nvPr/>
        </p:nvSpPr>
        <p:spPr bwMode="auto">
          <a:xfrm>
            <a:off x="2514600" y="2378075"/>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6" name="Oval 86"/>
          <p:cNvSpPr>
            <a:spLocks noChangeAspect="1" noChangeArrowheads="1"/>
          </p:cNvSpPr>
          <p:nvPr/>
        </p:nvSpPr>
        <p:spPr bwMode="auto">
          <a:xfrm>
            <a:off x="2203450" y="2457450"/>
            <a:ext cx="173038" cy="173038"/>
          </a:xfrm>
          <a:prstGeom prst="ellipse">
            <a:avLst/>
          </a:prstGeom>
          <a:solidFill>
            <a:srgbClr val="FF9900"/>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7" name="Oval 87"/>
          <p:cNvSpPr>
            <a:spLocks noChangeAspect="1" noChangeArrowheads="1"/>
          </p:cNvSpPr>
          <p:nvPr/>
        </p:nvSpPr>
        <p:spPr bwMode="auto">
          <a:xfrm>
            <a:off x="4257675" y="31559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8" name="Oval 88"/>
          <p:cNvSpPr>
            <a:spLocks noChangeAspect="1" noChangeArrowheads="1"/>
          </p:cNvSpPr>
          <p:nvPr/>
        </p:nvSpPr>
        <p:spPr bwMode="auto">
          <a:xfrm>
            <a:off x="3987800" y="30797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69" name="Oval 89"/>
          <p:cNvSpPr>
            <a:spLocks noChangeAspect="1" noChangeArrowheads="1"/>
          </p:cNvSpPr>
          <p:nvPr/>
        </p:nvSpPr>
        <p:spPr bwMode="auto">
          <a:xfrm>
            <a:off x="3721100" y="29908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0" name="Oval 90"/>
          <p:cNvSpPr>
            <a:spLocks noChangeAspect="1" noChangeArrowheads="1"/>
          </p:cNvSpPr>
          <p:nvPr/>
        </p:nvSpPr>
        <p:spPr bwMode="auto">
          <a:xfrm>
            <a:off x="3460750" y="29019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1" name="Oval 91"/>
          <p:cNvSpPr>
            <a:spLocks noChangeAspect="1" noChangeArrowheads="1"/>
          </p:cNvSpPr>
          <p:nvPr/>
        </p:nvSpPr>
        <p:spPr bwMode="auto">
          <a:xfrm>
            <a:off x="3200400" y="2847975"/>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2" name="Oval 92"/>
          <p:cNvSpPr>
            <a:spLocks noChangeAspect="1" noChangeArrowheads="1"/>
          </p:cNvSpPr>
          <p:nvPr/>
        </p:nvSpPr>
        <p:spPr bwMode="auto">
          <a:xfrm>
            <a:off x="2940050" y="2838450"/>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3" name="Oval 93"/>
          <p:cNvSpPr>
            <a:spLocks noChangeAspect="1" noChangeArrowheads="1"/>
          </p:cNvSpPr>
          <p:nvPr/>
        </p:nvSpPr>
        <p:spPr bwMode="auto">
          <a:xfrm>
            <a:off x="2708275" y="2955925"/>
            <a:ext cx="173038" cy="173038"/>
          </a:xfrm>
          <a:prstGeom prst="ellipse">
            <a:avLst/>
          </a:prstGeom>
          <a:solidFill>
            <a:srgbClr val="33CC33"/>
          </a:solid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3374" name="Text Box 94"/>
          <p:cNvSpPr txBox="1">
            <a:spLocks noChangeArrowheads="1"/>
          </p:cNvSpPr>
          <p:nvPr/>
        </p:nvSpPr>
        <p:spPr bwMode="auto">
          <a:xfrm>
            <a:off x="1384300" y="4457700"/>
            <a:ext cx="2212975"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Tree   in memory</a:t>
            </a:r>
          </a:p>
        </p:txBody>
      </p:sp>
      <p:sp>
        <p:nvSpPr>
          <p:cNvPr id="353375" name="Text Box 95"/>
          <p:cNvSpPr txBox="1">
            <a:spLocks noChangeArrowheads="1"/>
          </p:cNvSpPr>
          <p:nvPr/>
        </p:nvSpPr>
        <p:spPr bwMode="auto">
          <a:xfrm>
            <a:off x="1714500" y="1778000"/>
            <a:ext cx="1622425"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2000" b="1"/>
              <a:t>Tree entries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René Brun</a:t>
            </a:r>
          </a:p>
        </p:txBody>
      </p:sp>
      <p:sp>
        <p:nvSpPr>
          <p:cNvPr id="8" name="Slide Number Placeholder 2"/>
          <p:cNvSpPr>
            <a:spLocks noGrp="1"/>
          </p:cNvSpPr>
          <p:nvPr>
            <p:ph type="sldNum" sz="quarter" idx="11"/>
          </p:nvPr>
        </p:nvSpPr>
        <p:spPr/>
        <p:txBody>
          <a:bodyPr/>
          <a:lstStyle/>
          <a:p>
            <a:fld id="{52042839-28B0-584A-A3BF-21504F547C2D}" type="slidenum">
              <a:rPr lang="en-US"/>
              <a:pPr/>
              <a:t>13</a:t>
            </a:fld>
            <a:endParaRPr lang="en-US"/>
          </a:p>
        </p:txBody>
      </p:sp>
      <p:pic>
        <p:nvPicPr>
          <p:cNvPr id="355330" name="Picture 2" descr="atlfast2"/>
          <p:cNvPicPr>
            <a:picLocks noChangeAspect="1" noChangeArrowheads="1"/>
          </p:cNvPicPr>
          <p:nvPr/>
        </p:nvPicPr>
        <p:blipFill>
          <a:blip r:embed="rId2"/>
          <a:srcRect/>
          <a:stretch>
            <a:fillRect/>
          </a:stretch>
        </p:blipFill>
        <p:spPr bwMode="auto">
          <a:xfrm>
            <a:off x="354106" y="960438"/>
            <a:ext cx="8915400" cy="5897562"/>
          </a:xfrm>
          <a:prstGeom prst="rect">
            <a:avLst/>
          </a:prstGeom>
          <a:noFill/>
        </p:spPr>
      </p:pic>
      <p:sp>
        <p:nvSpPr>
          <p:cNvPr id="355332" name="AutoShape 4" descr="Water droplets"/>
          <p:cNvSpPr>
            <a:spLocks noChangeArrowheads="1"/>
          </p:cNvSpPr>
          <p:nvPr/>
        </p:nvSpPr>
        <p:spPr bwMode="auto">
          <a:xfrm>
            <a:off x="2286000" y="3048000"/>
            <a:ext cx="2667000" cy="1524000"/>
          </a:xfrm>
          <a:prstGeom prst="wedgeRoundRectCallout">
            <a:avLst>
              <a:gd name="adj1" fmla="val 34463"/>
              <a:gd name="adj2" fmla="val -78958"/>
              <a:gd name="adj3" fmla="val 16667"/>
            </a:avLst>
          </a:prstGeom>
          <a:blipFill dpi="0" rotWithShape="0">
            <a:blip r:embed="rId3"/>
            <a:srcRect/>
            <a:tile tx="0" ty="0" sx="100000" sy="100000" flip="none" algn="tl"/>
          </a:blip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2400">
                <a:solidFill>
                  <a:srgbClr val="FF2817"/>
                </a:solidFill>
              </a:rPr>
              <a:t>8 leaves of branch</a:t>
            </a:r>
          </a:p>
          <a:p>
            <a:pPr algn="ctr"/>
            <a:r>
              <a:rPr lang="en-US" sz="2400">
                <a:solidFill>
                  <a:srgbClr val="FF2817"/>
                </a:solidFill>
              </a:rPr>
              <a:t>Electrons</a:t>
            </a:r>
            <a:endParaRPr lang="en-US" sz="2400"/>
          </a:p>
        </p:txBody>
      </p:sp>
      <p:sp>
        <p:nvSpPr>
          <p:cNvPr id="355334" name="Text Box 6"/>
          <p:cNvSpPr txBox="1">
            <a:spLocks noChangeArrowheads="1"/>
          </p:cNvSpPr>
          <p:nvPr/>
        </p:nvSpPr>
        <p:spPr bwMode="auto">
          <a:xfrm>
            <a:off x="1219200" y="228600"/>
            <a:ext cx="6759575" cy="519113"/>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b="1">
                <a:latin typeface="Tahoma" pitchFamily="-106" charset="0"/>
              </a:rPr>
              <a:t>Browsing a TTree with TBrowser</a:t>
            </a:r>
          </a:p>
        </p:txBody>
      </p:sp>
      <p:sp>
        <p:nvSpPr>
          <p:cNvPr id="9" name="Rounded Rectangular Callout 8"/>
          <p:cNvSpPr/>
          <p:nvPr/>
        </p:nvSpPr>
        <p:spPr>
          <a:xfrm>
            <a:off x="6146083" y="3458768"/>
            <a:ext cx="1973097" cy="1341832"/>
          </a:xfrm>
          <a:prstGeom prst="wedgeRoundRectCallout">
            <a:avLst>
              <a:gd name="adj1" fmla="val -76005"/>
              <a:gd name="adj2" fmla="val -12680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double click</a:t>
            </a:r>
          </a:p>
          <a:p>
            <a:pPr algn="ctr"/>
            <a:r>
              <a:rPr lang="en-US" dirty="0" smtClean="0"/>
              <a:t>To histogram</a:t>
            </a:r>
          </a:p>
          <a:p>
            <a:pPr algn="ctr"/>
            <a:r>
              <a:rPr lang="en-US" dirty="0" smtClean="0"/>
              <a:t>The leaf</a:t>
            </a:r>
            <a:endParaRPr lang="en-US" dirty="0"/>
          </a:p>
        </p:txBody>
      </p:sp>
      <p:sp>
        <p:nvSpPr>
          <p:cNvPr id="10" name="Rounded Rectangular Callout 9"/>
          <p:cNvSpPr/>
          <p:nvPr/>
        </p:nvSpPr>
        <p:spPr>
          <a:xfrm>
            <a:off x="3413231" y="5216503"/>
            <a:ext cx="2891607" cy="669073"/>
          </a:xfrm>
          <a:prstGeom prst="wedgeRoundRectCallout">
            <a:avLst>
              <a:gd name="adj1" fmla="val -114559"/>
              <a:gd name="adj2" fmla="val -866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 branches of 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2D908"/>
                </a:solidFill>
              </a:rPr>
              <a:t>Trees Split Mode</a:t>
            </a:r>
            <a:endParaRPr lang="en-US" dirty="0">
              <a:solidFill>
                <a:srgbClr val="F2D908"/>
              </a:solidFill>
            </a:endParaRPr>
          </a:p>
        </p:txBody>
      </p:sp>
      <p:sp>
        <p:nvSpPr>
          <p:cNvPr id="3" name="Text Placeholder 2"/>
          <p:cNvSpPr>
            <a:spLocks noGrp="1"/>
          </p:cNvSpPr>
          <p:nvPr>
            <p:ph type="body" idx="1"/>
          </p:nvPr>
        </p:nvSpPr>
        <p:spPr/>
        <p:txBody>
          <a:bodyPr>
            <a:noAutofit/>
          </a:bodyPr>
          <a:lstStyle/>
          <a:p>
            <a:r>
              <a:rPr lang="en-US" sz="4600" dirty="0" smtClean="0"/>
              <a:t>Object-wise</a:t>
            </a:r>
          </a:p>
          <a:p>
            <a:r>
              <a:rPr lang="en-US" sz="4600" dirty="0" smtClean="0"/>
              <a:t>Member-wise</a:t>
            </a:r>
          </a:p>
          <a:p>
            <a:r>
              <a:rPr lang="en-US" sz="4600" dirty="0" smtClean="0"/>
              <a:t>streaming</a:t>
            </a:r>
            <a:endParaRPr lang="en-US" sz="4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branches</a:t>
            </a:r>
            <a:endParaRPr lang="en-US" dirty="0"/>
          </a:p>
        </p:txBody>
      </p:sp>
      <p:sp>
        <p:nvSpPr>
          <p:cNvPr id="5" name="Content Placeholder 4"/>
          <p:cNvSpPr>
            <a:spLocks noGrp="1"/>
          </p:cNvSpPr>
          <p:nvPr>
            <p:ph idx="1"/>
          </p:nvPr>
        </p:nvSpPr>
        <p:spPr/>
        <p:txBody>
          <a:bodyPr/>
          <a:lstStyle/>
          <a:p>
            <a:r>
              <a:rPr lang="en-US" dirty="0" smtClean="0">
                <a:solidFill>
                  <a:schemeClr val="accent1"/>
                </a:solidFill>
              </a:rPr>
              <a:t>B1</a:t>
            </a:r>
            <a:r>
              <a:rPr lang="en-US" dirty="0" smtClean="0"/>
              <a:t>: Branches can be created automatically from the natural hierarchy in the top level object.</a:t>
            </a:r>
          </a:p>
          <a:p>
            <a:r>
              <a:rPr lang="en-US" dirty="0" smtClean="0">
                <a:solidFill>
                  <a:srgbClr val="F2D908"/>
                </a:solidFill>
              </a:rPr>
              <a:t>B2</a:t>
            </a:r>
            <a:r>
              <a:rPr lang="en-US" dirty="0" smtClean="0"/>
              <a:t>: Branches can be created automatically from a dynamic list of top level objects (recommended).</a:t>
            </a:r>
          </a:p>
          <a:p>
            <a:r>
              <a:rPr lang="en-US" dirty="0" smtClean="0">
                <a:solidFill>
                  <a:srgbClr val="F2D908"/>
                </a:solidFill>
              </a:rPr>
              <a:t>B3</a:t>
            </a:r>
            <a:r>
              <a:rPr lang="en-US" dirty="0" smtClean="0"/>
              <a:t>: Branches can be created manually one by one specifying a top level object per top branch.</a:t>
            </a:r>
          </a:p>
          <a:p>
            <a:r>
              <a:rPr lang="en-US" dirty="0" smtClean="0">
                <a:solidFill>
                  <a:srgbClr val="F2D908"/>
                </a:solidFill>
              </a:rPr>
              <a:t>B4</a:t>
            </a:r>
            <a:r>
              <a:rPr lang="en-US" dirty="0" smtClean="0"/>
              <a:t>: Sub-branches are automatically created for </a:t>
            </a:r>
            <a:r>
              <a:rPr lang="en-US" dirty="0" smtClean="0">
                <a:solidFill>
                  <a:schemeClr val="accent4"/>
                </a:solidFill>
              </a:rPr>
              <a:t>STL collections</a:t>
            </a:r>
            <a:r>
              <a:rPr lang="en-US" dirty="0" smtClean="0"/>
              <a:t> and </a:t>
            </a:r>
            <a:r>
              <a:rPr lang="en-US" dirty="0" err="1" smtClean="0">
                <a:solidFill>
                  <a:srgbClr val="C61B1B"/>
                </a:solidFill>
              </a:rPr>
              <a:t>TClonesArray</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B1</a:t>
            </a:r>
            <a:endParaRPr lang="en-US" dirty="0"/>
          </a:p>
        </p:txBody>
      </p:sp>
      <p:sp>
        <p:nvSpPr>
          <p:cNvPr id="4" name="Trapezoid 3"/>
          <p:cNvSpPr/>
          <p:nvPr/>
        </p:nvSpPr>
        <p:spPr>
          <a:xfrm>
            <a:off x="521368" y="1991895"/>
            <a:ext cx="2179053" cy="4318000"/>
          </a:xfrm>
          <a:prstGeom prst="trapezoid">
            <a:avLst>
              <a:gd name="adj" fmla="val 781"/>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float a;</a:t>
            </a:r>
          </a:p>
          <a:p>
            <a:r>
              <a:rPr lang="en-US" dirty="0" err="1" smtClean="0"/>
              <a:t>int</a:t>
            </a:r>
            <a:r>
              <a:rPr lang="en-US" dirty="0" smtClean="0"/>
              <a:t> </a:t>
            </a:r>
            <a:r>
              <a:rPr lang="en-US" dirty="0" err="1" smtClean="0"/>
              <a:t>b</a:t>
            </a:r>
            <a:r>
              <a:rPr lang="en-US" dirty="0" smtClean="0"/>
              <a:t>;</a:t>
            </a:r>
          </a:p>
          <a:p>
            <a:r>
              <a:rPr lang="en-US" dirty="0" smtClean="0"/>
              <a:t>double c[5];</a:t>
            </a:r>
          </a:p>
          <a:p>
            <a:r>
              <a:rPr lang="en-US" dirty="0" err="1" smtClean="0"/>
              <a:t>int</a:t>
            </a:r>
            <a:r>
              <a:rPr lang="en-US" dirty="0" smtClean="0"/>
              <a:t> N;</a:t>
            </a:r>
          </a:p>
          <a:p>
            <a:r>
              <a:rPr lang="en-US" dirty="0" smtClean="0"/>
              <a:t>float* </a:t>
            </a:r>
            <a:r>
              <a:rPr lang="en-US" dirty="0" err="1" smtClean="0"/>
              <a:t>x</a:t>
            </a:r>
            <a:r>
              <a:rPr lang="en-US" dirty="0" smtClean="0"/>
              <a:t>;    //[N]</a:t>
            </a:r>
          </a:p>
          <a:p>
            <a:r>
              <a:rPr lang="en-US" dirty="0" smtClean="0"/>
              <a:t>float* </a:t>
            </a:r>
            <a:r>
              <a:rPr lang="en-US" dirty="0" err="1" smtClean="0"/>
              <a:t>y</a:t>
            </a:r>
            <a:r>
              <a:rPr lang="en-US" dirty="0" smtClean="0"/>
              <a:t>;    //[N]</a:t>
            </a:r>
          </a:p>
          <a:p>
            <a:r>
              <a:rPr lang="en-US" dirty="0" smtClean="0"/>
              <a:t>Class1 c1;</a:t>
            </a:r>
          </a:p>
          <a:p>
            <a:r>
              <a:rPr lang="en-US" dirty="0" smtClean="0"/>
              <a:t>Class2 c2;    //!</a:t>
            </a:r>
          </a:p>
          <a:p>
            <a:r>
              <a:rPr lang="en-US" dirty="0" smtClean="0"/>
              <a:t>Class3 *c3;  </a:t>
            </a:r>
          </a:p>
          <a:p>
            <a:r>
              <a:rPr lang="en-US" dirty="0" err="1" smtClean="0"/>
              <a:t>std::vector</a:t>
            </a:r>
            <a:r>
              <a:rPr lang="en-US" dirty="0" smtClean="0"/>
              <a:t>&lt;T&gt;;</a:t>
            </a:r>
          </a:p>
          <a:p>
            <a:r>
              <a:rPr lang="en-US" dirty="0" err="1" smtClean="0"/>
              <a:t>std::vector</a:t>
            </a:r>
            <a:r>
              <a:rPr lang="en-US" dirty="0" smtClean="0"/>
              <a:t>&lt;T*&gt;;</a:t>
            </a:r>
          </a:p>
          <a:p>
            <a:r>
              <a:rPr lang="en-US" dirty="0" err="1" smtClean="0"/>
              <a:t>TClonesArray</a:t>
            </a:r>
            <a:r>
              <a:rPr lang="en-US" dirty="0" smtClean="0"/>
              <a:t> *</a:t>
            </a:r>
            <a:r>
              <a:rPr lang="en-US" dirty="0" err="1" smtClean="0"/>
              <a:t>tc</a:t>
            </a:r>
            <a:r>
              <a:rPr lang="en-US" dirty="0" smtClean="0"/>
              <a:t>;</a:t>
            </a:r>
            <a:endParaRPr lang="en-US" dirty="0"/>
          </a:p>
        </p:txBody>
      </p:sp>
      <p:sp>
        <p:nvSpPr>
          <p:cNvPr id="5" name="Rectangle 4"/>
          <p:cNvSpPr/>
          <p:nvPr/>
        </p:nvSpPr>
        <p:spPr>
          <a:xfrm>
            <a:off x="3970421" y="1804737"/>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70421" y="3708400"/>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70421" y="4077368"/>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70421" y="444366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70421" y="49195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70421" y="5360737"/>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970421" y="581526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70421" y="25988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970421" y="29383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970421" y="3355474"/>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970421" y="225926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1363579" y="1898316"/>
            <a:ext cx="2606842" cy="700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5" idx="1"/>
          </p:cNvCxnSpPr>
          <p:nvPr/>
        </p:nvCxnSpPr>
        <p:spPr>
          <a:xfrm flipV="1">
            <a:off x="1176421" y="2352842"/>
            <a:ext cx="2794000" cy="585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2" idx="1"/>
          </p:cNvCxnSpPr>
          <p:nvPr/>
        </p:nvCxnSpPr>
        <p:spPr>
          <a:xfrm flipV="1">
            <a:off x="1844842" y="2692400"/>
            <a:ext cx="2125579" cy="433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3" idx="1"/>
          </p:cNvCxnSpPr>
          <p:nvPr/>
        </p:nvCxnSpPr>
        <p:spPr>
          <a:xfrm flipV="1">
            <a:off x="1176421" y="3031958"/>
            <a:ext cx="2794000" cy="510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363579" y="3449053"/>
            <a:ext cx="2606842" cy="2593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363579" y="3895558"/>
            <a:ext cx="2606842" cy="181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1550737" y="4170947"/>
            <a:ext cx="2419684" cy="93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8" idx="1"/>
          </p:cNvCxnSpPr>
          <p:nvPr/>
        </p:nvCxnSpPr>
        <p:spPr>
          <a:xfrm flipV="1">
            <a:off x="1550737" y="4537242"/>
            <a:ext cx="2419684" cy="382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085474" y="5013158"/>
            <a:ext cx="1884947" cy="93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259263" y="5360737"/>
            <a:ext cx="1711158" cy="93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11" idx="1"/>
          </p:cNvCxnSpPr>
          <p:nvPr/>
        </p:nvCxnSpPr>
        <p:spPr>
          <a:xfrm>
            <a:off x="2259263" y="5815263"/>
            <a:ext cx="1711158" cy="93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122736" y="34490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944310" y="46308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983662" y="51735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234989" y="57350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387389" y="58874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7539789" y="60398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692189" y="61922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136062" y="53259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096710" y="47832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249110" y="49356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275136" y="36014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p:cNvCxnSpPr>
            <a:stCxn id="7" idx="3"/>
            <a:endCxn id="41" idx="1"/>
          </p:cNvCxnSpPr>
          <p:nvPr/>
        </p:nvCxnSpPr>
        <p:spPr>
          <a:xfrm flipV="1">
            <a:off x="5387474" y="3542632"/>
            <a:ext cx="735262" cy="628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7" idx="3"/>
            <a:endCxn id="59" idx="1"/>
          </p:cNvCxnSpPr>
          <p:nvPr/>
        </p:nvCxnSpPr>
        <p:spPr>
          <a:xfrm flipV="1">
            <a:off x="5387474" y="3695032"/>
            <a:ext cx="887662" cy="475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9" idx="3"/>
          </p:cNvCxnSpPr>
          <p:nvPr/>
        </p:nvCxnSpPr>
        <p:spPr>
          <a:xfrm flipV="1">
            <a:off x="5387474" y="4783221"/>
            <a:ext cx="1556836" cy="229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9" idx="3"/>
            <a:endCxn id="53" idx="1"/>
          </p:cNvCxnSpPr>
          <p:nvPr/>
        </p:nvCxnSpPr>
        <p:spPr>
          <a:xfrm flipV="1">
            <a:off x="5387474" y="4876800"/>
            <a:ext cx="1709236" cy="136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9" idx="3"/>
            <a:endCxn id="54" idx="1"/>
          </p:cNvCxnSpPr>
          <p:nvPr/>
        </p:nvCxnSpPr>
        <p:spPr>
          <a:xfrm>
            <a:off x="5387474" y="5013158"/>
            <a:ext cx="1861636" cy="16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0" idx="3"/>
          </p:cNvCxnSpPr>
          <p:nvPr/>
        </p:nvCxnSpPr>
        <p:spPr>
          <a:xfrm flipV="1">
            <a:off x="5387474" y="5325979"/>
            <a:ext cx="1556836" cy="128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0" idx="3"/>
            <a:endCxn id="52" idx="1"/>
          </p:cNvCxnSpPr>
          <p:nvPr/>
        </p:nvCxnSpPr>
        <p:spPr>
          <a:xfrm flipV="1">
            <a:off x="5387474" y="5419558"/>
            <a:ext cx="1748588" cy="34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11" idx="3"/>
            <a:endCxn id="45" idx="1"/>
          </p:cNvCxnSpPr>
          <p:nvPr/>
        </p:nvCxnSpPr>
        <p:spPr>
          <a:xfrm flipV="1">
            <a:off x="5387474" y="5828632"/>
            <a:ext cx="1847515" cy="80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11" idx="3"/>
            <a:endCxn id="48" idx="1"/>
          </p:cNvCxnSpPr>
          <p:nvPr/>
        </p:nvCxnSpPr>
        <p:spPr>
          <a:xfrm>
            <a:off x="5387474" y="5908842"/>
            <a:ext cx="1999915" cy="72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11" idx="3"/>
            <a:endCxn id="49" idx="1"/>
          </p:cNvCxnSpPr>
          <p:nvPr/>
        </p:nvCxnSpPr>
        <p:spPr>
          <a:xfrm>
            <a:off x="5387474" y="5908842"/>
            <a:ext cx="2152315" cy="224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11" idx="3"/>
            <a:endCxn id="50" idx="1"/>
          </p:cNvCxnSpPr>
          <p:nvPr/>
        </p:nvCxnSpPr>
        <p:spPr>
          <a:xfrm>
            <a:off x="5387474" y="5908842"/>
            <a:ext cx="2304715" cy="376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B2</a:t>
            </a:r>
            <a:endParaRPr lang="en-US" dirty="0"/>
          </a:p>
        </p:txBody>
      </p:sp>
      <p:sp>
        <p:nvSpPr>
          <p:cNvPr id="7" name="Rectangle 6"/>
          <p:cNvSpPr/>
          <p:nvPr/>
        </p:nvSpPr>
        <p:spPr>
          <a:xfrm>
            <a:off x="3970421" y="4077368"/>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8" name="Rectangle 7"/>
          <p:cNvSpPr/>
          <p:nvPr/>
        </p:nvSpPr>
        <p:spPr>
          <a:xfrm>
            <a:off x="3970421" y="444366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b</a:t>
            </a:r>
            <a:endParaRPr lang="en-US" dirty="0"/>
          </a:p>
        </p:txBody>
      </p:sp>
      <p:sp>
        <p:nvSpPr>
          <p:cNvPr id="9" name="Rectangle 8"/>
          <p:cNvSpPr/>
          <p:nvPr/>
        </p:nvSpPr>
        <p:spPr>
          <a:xfrm>
            <a:off x="3970421" y="49195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a:t>
            </a:r>
            <a:endParaRPr lang="en-US" dirty="0"/>
          </a:p>
        </p:txBody>
      </p:sp>
      <p:sp>
        <p:nvSpPr>
          <p:cNvPr id="10" name="Rectangle 9"/>
          <p:cNvSpPr/>
          <p:nvPr/>
        </p:nvSpPr>
        <p:spPr>
          <a:xfrm>
            <a:off x="3970421" y="5360737"/>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a:t>
            </a:r>
            <a:endParaRPr lang="en-US" dirty="0"/>
          </a:p>
        </p:txBody>
      </p:sp>
      <p:sp>
        <p:nvSpPr>
          <p:cNvPr id="11" name="Rectangle 10"/>
          <p:cNvSpPr/>
          <p:nvPr/>
        </p:nvSpPr>
        <p:spPr>
          <a:xfrm>
            <a:off x="3970421" y="581526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e</a:t>
            </a:r>
            <a:endParaRPr lang="en-US" dirty="0"/>
          </a:p>
        </p:txBody>
      </p:sp>
      <p:sp>
        <p:nvSpPr>
          <p:cNvPr id="41" name="Rectangle 40"/>
          <p:cNvSpPr/>
          <p:nvPr/>
        </p:nvSpPr>
        <p:spPr>
          <a:xfrm>
            <a:off x="6122736" y="34490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149474" y="4077368"/>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944310" y="46308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983662" y="51735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234989" y="57350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387389" y="58874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7539789" y="60398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692189" y="61922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136062" y="53259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096710" y="47832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249110" y="49356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301874" y="4229768"/>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7930899" y="3801979"/>
            <a:ext cx="860927"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8083299" y="3954379"/>
            <a:ext cx="860927"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8235699" y="4106779"/>
            <a:ext cx="860927"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275136" y="36014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p:cNvCxnSpPr>
            <a:stCxn id="7" idx="3"/>
            <a:endCxn id="41" idx="1"/>
          </p:cNvCxnSpPr>
          <p:nvPr/>
        </p:nvCxnSpPr>
        <p:spPr>
          <a:xfrm flipV="1">
            <a:off x="5387474" y="3542632"/>
            <a:ext cx="735262" cy="628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7" idx="3"/>
            <a:endCxn id="59" idx="1"/>
          </p:cNvCxnSpPr>
          <p:nvPr/>
        </p:nvCxnSpPr>
        <p:spPr>
          <a:xfrm flipV="1">
            <a:off x="5387474" y="3695032"/>
            <a:ext cx="887662" cy="475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8" idx="3"/>
            <a:endCxn id="42" idx="1"/>
          </p:cNvCxnSpPr>
          <p:nvPr/>
        </p:nvCxnSpPr>
        <p:spPr>
          <a:xfrm flipV="1">
            <a:off x="5387474" y="4170947"/>
            <a:ext cx="762000" cy="366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8" idx="3"/>
            <a:endCxn id="55" idx="1"/>
          </p:cNvCxnSpPr>
          <p:nvPr/>
        </p:nvCxnSpPr>
        <p:spPr>
          <a:xfrm flipV="1">
            <a:off x="5387474" y="4323347"/>
            <a:ext cx="914400" cy="213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9" idx="3"/>
          </p:cNvCxnSpPr>
          <p:nvPr/>
        </p:nvCxnSpPr>
        <p:spPr>
          <a:xfrm flipV="1">
            <a:off x="5387474" y="4783221"/>
            <a:ext cx="1556836" cy="229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9" idx="3"/>
            <a:endCxn id="53" idx="1"/>
          </p:cNvCxnSpPr>
          <p:nvPr/>
        </p:nvCxnSpPr>
        <p:spPr>
          <a:xfrm flipV="1">
            <a:off x="5387474" y="4876800"/>
            <a:ext cx="1709236" cy="136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9" idx="3"/>
            <a:endCxn id="54" idx="1"/>
          </p:cNvCxnSpPr>
          <p:nvPr/>
        </p:nvCxnSpPr>
        <p:spPr>
          <a:xfrm>
            <a:off x="5387474" y="5013158"/>
            <a:ext cx="1861636" cy="16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0" idx="3"/>
          </p:cNvCxnSpPr>
          <p:nvPr/>
        </p:nvCxnSpPr>
        <p:spPr>
          <a:xfrm flipV="1">
            <a:off x="5387474" y="5325979"/>
            <a:ext cx="1556836" cy="128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0" idx="3"/>
            <a:endCxn id="52" idx="1"/>
          </p:cNvCxnSpPr>
          <p:nvPr/>
        </p:nvCxnSpPr>
        <p:spPr>
          <a:xfrm flipV="1">
            <a:off x="5387474" y="5419558"/>
            <a:ext cx="1748588" cy="34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11" idx="3"/>
            <a:endCxn id="45" idx="1"/>
          </p:cNvCxnSpPr>
          <p:nvPr/>
        </p:nvCxnSpPr>
        <p:spPr>
          <a:xfrm flipV="1">
            <a:off x="5387474" y="5828632"/>
            <a:ext cx="1847515" cy="80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11" idx="3"/>
            <a:endCxn id="48" idx="1"/>
          </p:cNvCxnSpPr>
          <p:nvPr/>
        </p:nvCxnSpPr>
        <p:spPr>
          <a:xfrm>
            <a:off x="5387474" y="5908842"/>
            <a:ext cx="1999915" cy="72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11" idx="3"/>
            <a:endCxn id="49" idx="1"/>
          </p:cNvCxnSpPr>
          <p:nvPr/>
        </p:nvCxnSpPr>
        <p:spPr>
          <a:xfrm>
            <a:off x="5387474" y="5908842"/>
            <a:ext cx="2152315" cy="224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11" idx="3"/>
            <a:endCxn id="50" idx="1"/>
          </p:cNvCxnSpPr>
          <p:nvPr/>
        </p:nvCxnSpPr>
        <p:spPr>
          <a:xfrm>
            <a:off x="5387474" y="5908842"/>
            <a:ext cx="2304715" cy="376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Snip and Round Single Corner Rectangle 59"/>
          <p:cNvSpPr/>
          <p:nvPr/>
        </p:nvSpPr>
        <p:spPr>
          <a:xfrm>
            <a:off x="779462" y="2352842"/>
            <a:ext cx="463801" cy="588211"/>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cxnSp>
        <p:nvCxnSpPr>
          <p:cNvPr id="84" name="Shape 83"/>
          <p:cNvCxnSpPr>
            <a:stCxn id="60" idx="1"/>
            <a:endCxn id="11" idx="1"/>
          </p:cNvCxnSpPr>
          <p:nvPr/>
        </p:nvCxnSpPr>
        <p:spPr>
          <a:xfrm rot="16200000" flipH="1">
            <a:off x="1006998" y="2945418"/>
            <a:ext cx="2967789" cy="295905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86" name="Snip and Round Single Corner Rectangle 85"/>
          <p:cNvSpPr/>
          <p:nvPr/>
        </p:nvSpPr>
        <p:spPr>
          <a:xfrm>
            <a:off x="931862" y="2505242"/>
            <a:ext cx="463801" cy="588211"/>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cxnSp>
        <p:nvCxnSpPr>
          <p:cNvPr id="88" name="Shape 87"/>
          <p:cNvCxnSpPr>
            <a:stCxn id="86" idx="1"/>
            <a:endCxn id="10" idx="1"/>
          </p:cNvCxnSpPr>
          <p:nvPr/>
        </p:nvCxnSpPr>
        <p:spPr>
          <a:xfrm rot="16200000" flipH="1">
            <a:off x="1386661" y="2870555"/>
            <a:ext cx="2360863" cy="280665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89" name="Snip and Round Single Corner Rectangle 88"/>
          <p:cNvSpPr/>
          <p:nvPr/>
        </p:nvSpPr>
        <p:spPr>
          <a:xfrm>
            <a:off x="1084262" y="2657642"/>
            <a:ext cx="463801" cy="588211"/>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cxnSp>
        <p:nvCxnSpPr>
          <p:cNvPr id="91" name="Shape 90"/>
          <p:cNvCxnSpPr>
            <a:stCxn id="89" idx="1"/>
            <a:endCxn id="9" idx="1"/>
          </p:cNvCxnSpPr>
          <p:nvPr/>
        </p:nvCxnSpPr>
        <p:spPr>
          <a:xfrm rot="16200000" flipH="1">
            <a:off x="1759640" y="2802376"/>
            <a:ext cx="1767305" cy="265425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Snip and Round Single Corner Rectangle 91"/>
          <p:cNvSpPr/>
          <p:nvPr/>
        </p:nvSpPr>
        <p:spPr>
          <a:xfrm>
            <a:off x="1236662" y="2810042"/>
            <a:ext cx="463801" cy="588211"/>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cxnSp>
        <p:nvCxnSpPr>
          <p:cNvPr id="94" name="Shape 93"/>
          <p:cNvCxnSpPr>
            <a:stCxn id="92" idx="1"/>
            <a:endCxn id="8" idx="1"/>
          </p:cNvCxnSpPr>
          <p:nvPr/>
        </p:nvCxnSpPr>
        <p:spPr>
          <a:xfrm rot="16200000" flipH="1">
            <a:off x="2149998" y="2716818"/>
            <a:ext cx="1138989" cy="250185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5" name="Snip and Round Single Corner Rectangle 94"/>
          <p:cNvSpPr/>
          <p:nvPr/>
        </p:nvSpPr>
        <p:spPr>
          <a:xfrm>
            <a:off x="1389062" y="2962442"/>
            <a:ext cx="463801" cy="588211"/>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cxnSp>
        <p:nvCxnSpPr>
          <p:cNvPr id="97" name="Shape 96"/>
          <p:cNvCxnSpPr>
            <a:stCxn id="95" idx="1"/>
            <a:endCxn id="7" idx="1"/>
          </p:cNvCxnSpPr>
          <p:nvPr/>
        </p:nvCxnSpPr>
        <p:spPr>
          <a:xfrm rot="16200000" flipH="1">
            <a:off x="2485545" y="2686071"/>
            <a:ext cx="620294" cy="234945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Rounded Rectangular Callout 97"/>
          <p:cNvSpPr/>
          <p:nvPr/>
        </p:nvSpPr>
        <p:spPr>
          <a:xfrm>
            <a:off x="2326105" y="1761565"/>
            <a:ext cx="3569369" cy="591277"/>
          </a:xfrm>
          <a:prstGeom prst="wedgeRoundRectCallout">
            <a:avLst>
              <a:gd name="adj1" fmla="val -62406"/>
              <a:gd name="adj2" fmla="val 10998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Each named  member of a </a:t>
            </a:r>
            <a:r>
              <a:rPr lang="en-US" dirty="0" err="1" smtClean="0"/>
              <a:t>TList</a:t>
            </a:r>
            <a:endParaRPr lang="en-US" dirty="0" smtClean="0"/>
          </a:p>
          <a:p>
            <a:pPr algn="ctr"/>
            <a:r>
              <a:rPr lang="en-US" dirty="0" smtClean="0"/>
              <a:t>Is a top level branch</a:t>
            </a:r>
            <a:endParaRPr lang="en-US" dirty="0"/>
          </a:p>
        </p:txBody>
      </p:sp>
      <p:sp>
        <p:nvSpPr>
          <p:cNvPr id="51" name="Rounded Rectangular Callout 50"/>
          <p:cNvSpPr/>
          <p:nvPr/>
        </p:nvSpPr>
        <p:spPr>
          <a:xfrm>
            <a:off x="7096710" y="914400"/>
            <a:ext cx="1417053" cy="1104900"/>
          </a:xfrm>
          <a:prstGeom prst="wedgeRoundRectCallout">
            <a:avLst>
              <a:gd name="adj1" fmla="val -92531"/>
              <a:gd name="adj2" fmla="val 9238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Best solution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B3</a:t>
            </a:r>
            <a:endParaRPr lang="en-US" dirty="0"/>
          </a:p>
        </p:txBody>
      </p:sp>
      <p:sp>
        <p:nvSpPr>
          <p:cNvPr id="7" name="Rectangle 6"/>
          <p:cNvSpPr/>
          <p:nvPr/>
        </p:nvSpPr>
        <p:spPr>
          <a:xfrm>
            <a:off x="3970421" y="4077368"/>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8" name="Rectangle 7"/>
          <p:cNvSpPr/>
          <p:nvPr/>
        </p:nvSpPr>
        <p:spPr>
          <a:xfrm>
            <a:off x="3970421" y="444366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b</a:t>
            </a:r>
            <a:endParaRPr lang="en-US" dirty="0"/>
          </a:p>
        </p:txBody>
      </p:sp>
      <p:sp>
        <p:nvSpPr>
          <p:cNvPr id="9" name="Rectangle 8"/>
          <p:cNvSpPr/>
          <p:nvPr/>
        </p:nvSpPr>
        <p:spPr>
          <a:xfrm>
            <a:off x="3970421" y="49195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a:t>
            </a:r>
            <a:endParaRPr lang="en-US" dirty="0"/>
          </a:p>
        </p:txBody>
      </p:sp>
      <p:sp>
        <p:nvSpPr>
          <p:cNvPr id="10" name="Rectangle 9"/>
          <p:cNvSpPr/>
          <p:nvPr/>
        </p:nvSpPr>
        <p:spPr>
          <a:xfrm>
            <a:off x="3970421" y="5360737"/>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a:t>
            </a:r>
            <a:endParaRPr lang="en-US" dirty="0"/>
          </a:p>
        </p:txBody>
      </p:sp>
      <p:sp>
        <p:nvSpPr>
          <p:cNvPr id="11" name="Rectangle 10"/>
          <p:cNvSpPr/>
          <p:nvPr/>
        </p:nvSpPr>
        <p:spPr>
          <a:xfrm>
            <a:off x="3970421" y="581526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e</a:t>
            </a:r>
            <a:endParaRPr lang="en-US" dirty="0"/>
          </a:p>
        </p:txBody>
      </p:sp>
      <p:sp>
        <p:nvSpPr>
          <p:cNvPr id="41" name="Rectangle 40"/>
          <p:cNvSpPr/>
          <p:nvPr/>
        </p:nvSpPr>
        <p:spPr>
          <a:xfrm>
            <a:off x="6122736" y="34490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149474" y="4077368"/>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944310" y="46308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6983662" y="51735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234989" y="57350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387389" y="58874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7539789" y="60398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692189" y="61922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136062" y="5325979"/>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096710" y="47832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249110" y="49356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301874" y="4229768"/>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7930899" y="3801979"/>
            <a:ext cx="860927"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8083299" y="3954379"/>
            <a:ext cx="860927"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8235699" y="4106779"/>
            <a:ext cx="860927"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275136" y="36014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p:cNvCxnSpPr>
            <a:stCxn id="7" idx="3"/>
            <a:endCxn id="41" idx="1"/>
          </p:cNvCxnSpPr>
          <p:nvPr/>
        </p:nvCxnSpPr>
        <p:spPr>
          <a:xfrm flipV="1">
            <a:off x="5387474" y="3542632"/>
            <a:ext cx="735262" cy="628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7" idx="3"/>
            <a:endCxn id="59" idx="1"/>
          </p:cNvCxnSpPr>
          <p:nvPr/>
        </p:nvCxnSpPr>
        <p:spPr>
          <a:xfrm flipV="1">
            <a:off x="5387474" y="3695032"/>
            <a:ext cx="887662" cy="475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8" idx="3"/>
            <a:endCxn id="42" idx="1"/>
          </p:cNvCxnSpPr>
          <p:nvPr/>
        </p:nvCxnSpPr>
        <p:spPr>
          <a:xfrm flipV="1">
            <a:off x="5387474" y="4170947"/>
            <a:ext cx="762000" cy="366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8" idx="3"/>
            <a:endCxn id="55" idx="1"/>
          </p:cNvCxnSpPr>
          <p:nvPr/>
        </p:nvCxnSpPr>
        <p:spPr>
          <a:xfrm flipV="1">
            <a:off x="5387474" y="4323347"/>
            <a:ext cx="914400" cy="213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9" idx="3"/>
          </p:cNvCxnSpPr>
          <p:nvPr/>
        </p:nvCxnSpPr>
        <p:spPr>
          <a:xfrm flipV="1">
            <a:off x="5387474" y="4783221"/>
            <a:ext cx="1556836" cy="229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9" idx="3"/>
            <a:endCxn id="53" idx="1"/>
          </p:cNvCxnSpPr>
          <p:nvPr/>
        </p:nvCxnSpPr>
        <p:spPr>
          <a:xfrm flipV="1">
            <a:off x="5387474" y="4876800"/>
            <a:ext cx="1709236" cy="136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9" idx="3"/>
            <a:endCxn id="54" idx="1"/>
          </p:cNvCxnSpPr>
          <p:nvPr/>
        </p:nvCxnSpPr>
        <p:spPr>
          <a:xfrm>
            <a:off x="5387474" y="5013158"/>
            <a:ext cx="1861636" cy="16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0" idx="3"/>
          </p:cNvCxnSpPr>
          <p:nvPr/>
        </p:nvCxnSpPr>
        <p:spPr>
          <a:xfrm flipV="1">
            <a:off x="5387474" y="5325979"/>
            <a:ext cx="1556836" cy="128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10" idx="3"/>
            <a:endCxn id="52" idx="1"/>
          </p:cNvCxnSpPr>
          <p:nvPr/>
        </p:nvCxnSpPr>
        <p:spPr>
          <a:xfrm flipV="1">
            <a:off x="5387474" y="5419558"/>
            <a:ext cx="1748588" cy="34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11" idx="3"/>
            <a:endCxn id="45" idx="1"/>
          </p:cNvCxnSpPr>
          <p:nvPr/>
        </p:nvCxnSpPr>
        <p:spPr>
          <a:xfrm flipV="1">
            <a:off x="5387474" y="5828632"/>
            <a:ext cx="1847515" cy="80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11" idx="3"/>
            <a:endCxn id="48" idx="1"/>
          </p:cNvCxnSpPr>
          <p:nvPr/>
        </p:nvCxnSpPr>
        <p:spPr>
          <a:xfrm>
            <a:off x="5387474" y="5908842"/>
            <a:ext cx="1999915" cy="72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11" idx="3"/>
            <a:endCxn id="49" idx="1"/>
          </p:cNvCxnSpPr>
          <p:nvPr/>
        </p:nvCxnSpPr>
        <p:spPr>
          <a:xfrm>
            <a:off x="5387474" y="5908842"/>
            <a:ext cx="2152315" cy="224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11" idx="3"/>
            <a:endCxn id="50" idx="1"/>
          </p:cNvCxnSpPr>
          <p:nvPr/>
        </p:nvCxnSpPr>
        <p:spPr>
          <a:xfrm>
            <a:off x="5387474" y="5908842"/>
            <a:ext cx="2304715" cy="376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Rounded Rectangular Callout 97"/>
          <p:cNvSpPr/>
          <p:nvPr/>
        </p:nvSpPr>
        <p:spPr>
          <a:xfrm>
            <a:off x="3997158" y="1465926"/>
            <a:ext cx="3569369" cy="591277"/>
          </a:xfrm>
          <a:prstGeom prst="wedgeRoundRectCallout">
            <a:avLst>
              <a:gd name="adj1" fmla="val -83380"/>
              <a:gd name="adj2" fmla="val 1755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Top level branches</a:t>
            </a:r>
          </a:p>
          <a:p>
            <a:pPr algn="ctr"/>
            <a:r>
              <a:rPr lang="en-US" dirty="0" smtClean="0"/>
              <a:t>Are created manually</a:t>
            </a:r>
          </a:p>
        </p:txBody>
      </p:sp>
      <p:pic>
        <p:nvPicPr>
          <p:cNvPr id="51" name="Picture 50"/>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59760" y="5922211"/>
            <a:ext cx="766345" cy="862892"/>
          </a:xfrm>
          <a:prstGeom prst="rect">
            <a:avLst/>
          </a:prstGeom>
        </p:spPr>
      </p:pic>
      <p:pic>
        <p:nvPicPr>
          <p:cNvPr id="62" name="Picture 61"/>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47232" y="5003466"/>
            <a:ext cx="848979" cy="811797"/>
          </a:xfrm>
          <a:prstGeom prst="rect">
            <a:avLst/>
          </a:prstGeom>
        </p:spPr>
      </p:pic>
      <p:pic>
        <p:nvPicPr>
          <p:cNvPr id="66" name="Picture 65"/>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31138" y="3837070"/>
            <a:ext cx="865073" cy="785395"/>
          </a:xfrm>
          <a:prstGeom prst="rect">
            <a:avLst/>
          </a:prstGeom>
        </p:spPr>
      </p:pic>
      <p:pic>
        <p:nvPicPr>
          <p:cNvPr id="68" name="Picture 67"/>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87504" y="2897737"/>
            <a:ext cx="708707" cy="797295"/>
          </a:xfrm>
          <a:prstGeom prst="rect">
            <a:avLst/>
          </a:prstGeom>
        </p:spPr>
      </p:pic>
      <p:pic>
        <p:nvPicPr>
          <p:cNvPr id="70" name="Picture 69"/>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559760" y="2352842"/>
            <a:ext cx="584868" cy="922792"/>
          </a:xfrm>
          <a:prstGeom prst="rect">
            <a:avLst/>
          </a:prstGeom>
        </p:spPr>
      </p:pic>
      <p:cxnSp>
        <p:nvCxnSpPr>
          <p:cNvPr id="74" name="Straight Arrow Connector 73"/>
          <p:cNvCxnSpPr>
            <a:stCxn id="51" idx="3"/>
            <a:endCxn id="11" idx="1"/>
          </p:cNvCxnSpPr>
          <p:nvPr/>
        </p:nvCxnSpPr>
        <p:spPr>
          <a:xfrm flipV="1">
            <a:off x="2326105" y="5908842"/>
            <a:ext cx="1644316" cy="4448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62" idx="3"/>
            <a:endCxn id="10" idx="1"/>
          </p:cNvCxnSpPr>
          <p:nvPr/>
        </p:nvCxnSpPr>
        <p:spPr>
          <a:xfrm>
            <a:off x="1096211" y="5409365"/>
            <a:ext cx="2874210" cy="44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66" idx="3"/>
            <a:endCxn id="9" idx="1"/>
          </p:cNvCxnSpPr>
          <p:nvPr/>
        </p:nvCxnSpPr>
        <p:spPr>
          <a:xfrm>
            <a:off x="1096211" y="4229768"/>
            <a:ext cx="2874210" cy="783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68" idx="3"/>
            <a:endCxn id="8" idx="1"/>
          </p:cNvCxnSpPr>
          <p:nvPr/>
        </p:nvCxnSpPr>
        <p:spPr>
          <a:xfrm>
            <a:off x="1096211" y="3296385"/>
            <a:ext cx="2874210" cy="12408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70" idx="3"/>
            <a:endCxn id="7" idx="1"/>
          </p:cNvCxnSpPr>
          <p:nvPr/>
        </p:nvCxnSpPr>
        <p:spPr>
          <a:xfrm>
            <a:off x="2144628" y="2814238"/>
            <a:ext cx="1825793" cy="1356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B4</a:t>
            </a:r>
            <a:br>
              <a:rPr lang="en-US" dirty="0" smtClean="0"/>
            </a:br>
            <a:r>
              <a:rPr lang="en-US" dirty="0" smtClean="0"/>
              <a:t>Collections</a:t>
            </a:r>
            <a:endParaRPr lang="en-US" dirty="0"/>
          </a:p>
        </p:txBody>
      </p:sp>
      <p:sp>
        <p:nvSpPr>
          <p:cNvPr id="7" name="Rectangle 6"/>
          <p:cNvSpPr/>
          <p:nvPr/>
        </p:nvSpPr>
        <p:spPr>
          <a:xfrm>
            <a:off x="779462" y="3096127"/>
            <a:ext cx="1693696" cy="3529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std::vector</a:t>
            </a:r>
            <a:r>
              <a:rPr lang="en-US" dirty="0" smtClean="0"/>
              <a:t>&lt;T&gt;</a:t>
            </a:r>
          </a:p>
        </p:txBody>
      </p:sp>
      <p:sp>
        <p:nvSpPr>
          <p:cNvPr id="8" name="Rectangle 7"/>
          <p:cNvSpPr/>
          <p:nvPr/>
        </p:nvSpPr>
        <p:spPr>
          <a:xfrm>
            <a:off x="4678947" y="4170947"/>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p:nvSpPr>
        <p:spPr>
          <a:xfrm>
            <a:off x="5414209" y="3414295"/>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944310" y="46308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7234989" y="57350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387389" y="58874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7539789" y="60398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692189" y="6192253"/>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096710" y="47832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249110" y="493562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5414209" y="3684337"/>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p:cNvCxnSpPr>
            <a:stCxn id="92" idx="3"/>
            <a:endCxn id="41" idx="1"/>
          </p:cNvCxnSpPr>
          <p:nvPr/>
        </p:nvCxnSpPr>
        <p:spPr>
          <a:xfrm flipV="1">
            <a:off x="2473158" y="3507874"/>
            <a:ext cx="2941051" cy="3636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92" idx="3"/>
            <a:endCxn id="59" idx="1"/>
          </p:cNvCxnSpPr>
          <p:nvPr/>
        </p:nvCxnSpPr>
        <p:spPr>
          <a:xfrm flipV="1">
            <a:off x="2473158" y="3777916"/>
            <a:ext cx="2941051" cy="93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87" idx="3"/>
            <a:endCxn id="43" idx="1"/>
          </p:cNvCxnSpPr>
          <p:nvPr/>
        </p:nvCxnSpPr>
        <p:spPr>
          <a:xfrm flipV="1">
            <a:off x="2473158" y="4724400"/>
            <a:ext cx="4471152" cy="601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53" idx="1"/>
          </p:cNvCxnSpPr>
          <p:nvPr/>
        </p:nvCxnSpPr>
        <p:spPr>
          <a:xfrm flipV="1">
            <a:off x="2473158" y="4876800"/>
            <a:ext cx="4623552" cy="449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87" idx="3"/>
            <a:endCxn id="54" idx="1"/>
          </p:cNvCxnSpPr>
          <p:nvPr/>
        </p:nvCxnSpPr>
        <p:spPr>
          <a:xfrm flipV="1">
            <a:off x="2473158" y="5029200"/>
            <a:ext cx="4775952" cy="2967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88" idx="3"/>
            <a:endCxn id="45" idx="1"/>
          </p:cNvCxnSpPr>
          <p:nvPr/>
        </p:nvCxnSpPr>
        <p:spPr>
          <a:xfrm flipV="1">
            <a:off x="2473158" y="5828632"/>
            <a:ext cx="4761831" cy="828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88" idx="3"/>
            <a:endCxn id="48" idx="1"/>
          </p:cNvCxnSpPr>
          <p:nvPr/>
        </p:nvCxnSpPr>
        <p:spPr>
          <a:xfrm>
            <a:off x="2473158" y="5911516"/>
            <a:ext cx="4914231" cy="69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88" idx="3"/>
            <a:endCxn id="49" idx="1"/>
          </p:cNvCxnSpPr>
          <p:nvPr/>
        </p:nvCxnSpPr>
        <p:spPr>
          <a:xfrm>
            <a:off x="2473158" y="5911516"/>
            <a:ext cx="5066631" cy="2219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88" idx="3"/>
            <a:endCxn id="50" idx="1"/>
          </p:cNvCxnSpPr>
          <p:nvPr/>
        </p:nvCxnSpPr>
        <p:spPr>
          <a:xfrm>
            <a:off x="2473158" y="5911516"/>
            <a:ext cx="5219031" cy="3743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Rounded Rectangular Callout 97"/>
          <p:cNvSpPr/>
          <p:nvPr/>
        </p:nvSpPr>
        <p:spPr>
          <a:xfrm>
            <a:off x="6362700" y="1465925"/>
            <a:ext cx="2781299" cy="1255885"/>
          </a:xfrm>
          <a:prstGeom prst="wedgeRoundRectCallout">
            <a:avLst>
              <a:gd name="adj1" fmla="val -8565"/>
              <a:gd name="adj2" fmla="val 19825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 split=199 to reduce</a:t>
            </a:r>
          </a:p>
          <a:p>
            <a:pPr algn="ctr"/>
            <a:r>
              <a:rPr lang="en-US" dirty="0" smtClean="0"/>
              <a:t>The number of branches</a:t>
            </a:r>
          </a:p>
          <a:p>
            <a:pPr algn="ctr"/>
            <a:r>
              <a:rPr lang="en-US" dirty="0" smtClean="0"/>
              <a:t>In case of polymorphic collections</a:t>
            </a:r>
          </a:p>
        </p:txBody>
      </p:sp>
      <p:sp>
        <p:nvSpPr>
          <p:cNvPr id="86" name="Rectangle 85"/>
          <p:cNvSpPr/>
          <p:nvPr/>
        </p:nvSpPr>
        <p:spPr>
          <a:xfrm>
            <a:off x="779462" y="4443663"/>
            <a:ext cx="1693696" cy="3529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std::vector</a:t>
            </a:r>
            <a:r>
              <a:rPr lang="en-US" dirty="0" smtClean="0"/>
              <a:t>&lt;T*&gt;</a:t>
            </a:r>
          </a:p>
        </p:txBody>
      </p:sp>
      <p:sp>
        <p:nvSpPr>
          <p:cNvPr id="87" name="Rectangle 86"/>
          <p:cNvSpPr/>
          <p:nvPr/>
        </p:nvSpPr>
        <p:spPr>
          <a:xfrm>
            <a:off x="779462" y="5149516"/>
            <a:ext cx="1693696" cy="3529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std::vector</a:t>
            </a:r>
            <a:r>
              <a:rPr lang="en-US" dirty="0" smtClean="0"/>
              <a:t>&lt;T*&gt;</a:t>
            </a:r>
          </a:p>
        </p:txBody>
      </p:sp>
      <p:sp>
        <p:nvSpPr>
          <p:cNvPr id="88" name="Rectangle 87"/>
          <p:cNvSpPr/>
          <p:nvPr/>
        </p:nvSpPr>
        <p:spPr>
          <a:xfrm>
            <a:off x="779462" y="5735053"/>
            <a:ext cx="1693696" cy="3529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TClonesArray</a:t>
            </a:r>
            <a:endParaRPr lang="en-US" dirty="0" smtClean="0"/>
          </a:p>
        </p:txBody>
      </p:sp>
      <p:sp>
        <p:nvSpPr>
          <p:cNvPr id="92" name="Rectangle 91"/>
          <p:cNvSpPr/>
          <p:nvPr/>
        </p:nvSpPr>
        <p:spPr>
          <a:xfrm>
            <a:off x="779462" y="3695032"/>
            <a:ext cx="1693696" cy="3529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std::vector</a:t>
            </a:r>
            <a:r>
              <a:rPr lang="en-US" dirty="0" smtClean="0"/>
              <a:t>&lt;T&gt;</a:t>
            </a:r>
          </a:p>
        </p:txBody>
      </p:sp>
      <p:sp>
        <p:nvSpPr>
          <p:cNvPr id="93" name="Rectangle 92"/>
          <p:cNvSpPr/>
          <p:nvPr/>
        </p:nvSpPr>
        <p:spPr>
          <a:xfrm>
            <a:off x="4678947" y="2721811"/>
            <a:ext cx="1417053" cy="187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0" name="Straight Arrow Connector 119"/>
          <p:cNvCxnSpPr>
            <a:stCxn id="7" idx="3"/>
            <a:endCxn id="93" idx="1"/>
          </p:cNvCxnSpPr>
          <p:nvPr/>
        </p:nvCxnSpPr>
        <p:spPr>
          <a:xfrm flipV="1">
            <a:off x="2473158" y="2815390"/>
            <a:ext cx="2205789"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86" idx="3"/>
            <a:endCxn id="8" idx="1"/>
          </p:cNvCxnSpPr>
          <p:nvPr/>
        </p:nvCxnSpPr>
        <p:spPr>
          <a:xfrm flipV="1">
            <a:off x="2473158" y="4264526"/>
            <a:ext cx="2205789"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flipH="1">
            <a:off x="2762250" y="2815390"/>
            <a:ext cx="1003300" cy="369332"/>
          </a:xfrm>
          <a:prstGeom prst="rect">
            <a:avLst/>
          </a:prstGeom>
          <a:noFill/>
        </p:spPr>
        <p:txBody>
          <a:bodyPr wrap="square" rtlCol="0">
            <a:spAutoFit/>
          </a:bodyPr>
          <a:lstStyle/>
          <a:p>
            <a:r>
              <a:rPr lang="en-US" dirty="0" smtClean="0"/>
              <a:t>split = 0</a:t>
            </a:r>
            <a:endParaRPr lang="en-US" dirty="0"/>
          </a:p>
        </p:txBody>
      </p:sp>
      <p:sp>
        <p:nvSpPr>
          <p:cNvPr id="124" name="TextBox 123"/>
          <p:cNvSpPr txBox="1"/>
          <p:nvPr/>
        </p:nvSpPr>
        <p:spPr>
          <a:xfrm flipH="1">
            <a:off x="3997158" y="3264387"/>
            <a:ext cx="1003300" cy="369332"/>
          </a:xfrm>
          <a:prstGeom prst="rect">
            <a:avLst/>
          </a:prstGeom>
          <a:noFill/>
        </p:spPr>
        <p:txBody>
          <a:bodyPr wrap="square" rtlCol="0">
            <a:spAutoFit/>
          </a:bodyPr>
          <a:lstStyle/>
          <a:p>
            <a:r>
              <a:rPr lang="en-US" dirty="0" smtClean="0"/>
              <a:t>split &gt;0</a:t>
            </a:r>
            <a:endParaRPr lang="en-US" dirty="0"/>
          </a:p>
        </p:txBody>
      </p:sp>
      <p:sp>
        <p:nvSpPr>
          <p:cNvPr id="125" name="TextBox 124"/>
          <p:cNvSpPr txBox="1"/>
          <p:nvPr/>
        </p:nvSpPr>
        <p:spPr>
          <a:xfrm flipH="1">
            <a:off x="2762250" y="4074331"/>
            <a:ext cx="1234908" cy="369332"/>
          </a:xfrm>
          <a:prstGeom prst="rect">
            <a:avLst/>
          </a:prstGeom>
          <a:noFill/>
        </p:spPr>
        <p:txBody>
          <a:bodyPr wrap="square" rtlCol="0">
            <a:spAutoFit/>
          </a:bodyPr>
          <a:lstStyle/>
          <a:p>
            <a:r>
              <a:rPr lang="en-US" dirty="0" smtClean="0"/>
              <a:t>split &lt;100</a:t>
            </a:r>
            <a:endParaRPr lang="en-US" dirty="0"/>
          </a:p>
        </p:txBody>
      </p:sp>
      <p:sp>
        <p:nvSpPr>
          <p:cNvPr id="126" name="TextBox 125"/>
          <p:cNvSpPr txBox="1"/>
          <p:nvPr/>
        </p:nvSpPr>
        <p:spPr>
          <a:xfrm flipH="1">
            <a:off x="3765550" y="4620126"/>
            <a:ext cx="1234908" cy="369332"/>
          </a:xfrm>
          <a:prstGeom prst="rect">
            <a:avLst/>
          </a:prstGeom>
          <a:noFill/>
        </p:spPr>
        <p:txBody>
          <a:bodyPr wrap="square" rtlCol="0">
            <a:spAutoFit/>
          </a:bodyPr>
          <a:lstStyle/>
          <a:p>
            <a:r>
              <a:rPr lang="en-US" dirty="0" smtClean="0"/>
              <a:t>split =199</a:t>
            </a:r>
            <a:endParaRPr lang="en-US" dirty="0"/>
          </a:p>
        </p:txBody>
      </p:sp>
      <p:sp>
        <p:nvSpPr>
          <p:cNvPr id="127" name="TextBox 126"/>
          <p:cNvSpPr txBox="1"/>
          <p:nvPr/>
        </p:nvSpPr>
        <p:spPr>
          <a:xfrm flipH="1">
            <a:off x="4330700" y="5502442"/>
            <a:ext cx="1003300" cy="369332"/>
          </a:xfrm>
          <a:prstGeom prst="rect">
            <a:avLst/>
          </a:prstGeom>
          <a:noFill/>
        </p:spPr>
        <p:txBody>
          <a:bodyPr wrap="square" rtlCol="0">
            <a:spAutoFit/>
          </a:bodyPr>
          <a:lstStyle/>
          <a:p>
            <a:r>
              <a:rPr lang="en-US" dirty="0" smtClean="0"/>
              <a:t>split &gt;0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Points</a:t>
            </a:r>
            <a:endParaRPr lang="en-US" dirty="0"/>
          </a:p>
        </p:txBody>
      </p:sp>
      <p:sp>
        <p:nvSpPr>
          <p:cNvPr id="3" name="Content Placeholder 2"/>
          <p:cNvSpPr>
            <a:spLocks noGrp="1"/>
          </p:cNvSpPr>
          <p:nvPr>
            <p:ph idx="1"/>
          </p:nvPr>
        </p:nvSpPr>
        <p:spPr/>
        <p:txBody>
          <a:bodyPr>
            <a:normAutofit/>
          </a:bodyPr>
          <a:lstStyle/>
          <a:p>
            <a:r>
              <a:rPr lang="en-US" dirty="0" smtClean="0"/>
              <a:t>ROOT IO basics</a:t>
            </a:r>
          </a:p>
          <a:p>
            <a:r>
              <a:rPr lang="en-US" dirty="0" smtClean="0"/>
              <a:t>Bottlenecks analysis</a:t>
            </a:r>
          </a:p>
          <a:p>
            <a:r>
              <a:rPr lang="en-US" dirty="0" smtClean="0"/>
              <a:t>Solutions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300" dirty="0" smtClean="0"/>
              <a:t>Collections are not equal</a:t>
            </a:r>
            <a:endParaRPr lang="en-US" sz="5300" dirty="0"/>
          </a:p>
        </p:txBody>
      </p:sp>
      <p:sp>
        <p:nvSpPr>
          <p:cNvPr id="3" name="TextBox 2"/>
          <p:cNvSpPr txBox="1"/>
          <p:nvPr/>
        </p:nvSpPr>
        <p:spPr>
          <a:xfrm>
            <a:off x="406400" y="1917700"/>
            <a:ext cx="4229100" cy="3477875"/>
          </a:xfrm>
          <a:prstGeom prst="rect">
            <a:avLst/>
          </a:prstGeom>
          <a:solidFill>
            <a:schemeClr val="accent1">
              <a:lumMod val="40000"/>
              <a:lumOff val="60000"/>
            </a:schemeClr>
          </a:solidFill>
        </p:spPr>
        <p:txBody>
          <a:bodyPr wrap="square" rtlCol="0">
            <a:spAutoFit/>
          </a:bodyPr>
          <a:lstStyle/>
          <a:p>
            <a:r>
              <a:rPr lang="en-US" sz="1000" dirty="0" smtClean="0">
                <a:solidFill>
                  <a:srgbClr val="064573"/>
                </a:solidFill>
                <a:latin typeface="Courier"/>
                <a:cs typeface="Courier"/>
              </a:rPr>
              <a:t>  Time to read in seconds        comp 0       comp 1   </a:t>
            </a:r>
          </a:p>
          <a:p>
            <a:r>
              <a:rPr lang="en-US" sz="1000" dirty="0" smtClean="0">
                <a:solidFill>
                  <a:srgbClr val="064573"/>
                </a:solidFill>
                <a:latin typeface="Courier"/>
                <a:cs typeface="Courier"/>
              </a:rPr>
              <a:t>  ***************************************************</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TClonesArray(TObjHit</a:t>
            </a:r>
            <a:r>
              <a:rPr lang="en-US" sz="1000" dirty="0" smtClean="0">
                <a:solidFill>
                  <a:srgbClr val="064573"/>
                </a:solidFill>
                <a:latin typeface="Courier"/>
                <a:cs typeface="Courier"/>
              </a:rPr>
              <a:t>) level=99   </a:t>
            </a:r>
            <a:r>
              <a:rPr lang="en-US" sz="1000" dirty="0" smtClean="0">
                <a:solidFill>
                  <a:schemeClr val="accent4"/>
                </a:solidFill>
                <a:latin typeface="Courier"/>
                <a:cs typeface="Courier"/>
              </a:rPr>
              <a:t>0.14</a:t>
            </a:r>
            <a:r>
              <a:rPr lang="en-US" sz="1000" dirty="0" smtClean="0">
                <a:solidFill>
                  <a:srgbClr val="064573"/>
                </a:solidFill>
                <a:latin typeface="Courier"/>
                <a:cs typeface="Courier"/>
              </a:rPr>
              <a:t>        0.45</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TClonesArray(TObjHit</a:t>
            </a:r>
            <a:r>
              <a:rPr lang="en-US" sz="1000" dirty="0" smtClean="0">
                <a:solidFill>
                  <a:srgbClr val="064573"/>
                </a:solidFill>
                <a:latin typeface="Courier"/>
                <a:cs typeface="Courier"/>
              </a:rPr>
              <a:t>) level= 0   0.17        0.63</a:t>
            </a:r>
          </a:p>
          <a:p>
            <a:r>
              <a:rPr lang="en-US" sz="1000" dirty="0" smtClean="0">
                <a:solidFill>
                  <a:srgbClr val="064573"/>
                </a:solidFill>
                <a:latin typeface="Courier"/>
                <a:cs typeface="Courier"/>
              </a:rPr>
              <a:t>  vector&lt;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a:t>
            </a:r>
            <a:r>
              <a:rPr lang="en-US" sz="1000" dirty="0" smtClean="0">
                <a:solidFill>
                  <a:srgbClr val="C61B1B"/>
                </a:solidFill>
                <a:latin typeface="Courier"/>
                <a:cs typeface="Courier"/>
              </a:rPr>
              <a:t>0.32        0.52</a:t>
            </a:r>
          </a:p>
          <a:p>
            <a:r>
              <a:rPr lang="en-US" sz="1000" dirty="0" smtClean="0">
                <a:solidFill>
                  <a:srgbClr val="064573"/>
                </a:solidFill>
                <a:latin typeface="Courier"/>
                <a:cs typeface="Courier"/>
              </a:rPr>
              <a:t>  vector&lt;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0.48        0.87</a:t>
            </a:r>
          </a:p>
          <a:p>
            <a:r>
              <a:rPr lang="en-US" sz="1000" dirty="0" smtClean="0">
                <a:solidFill>
                  <a:srgbClr val="064573"/>
                </a:solidFill>
                <a:latin typeface="Courier"/>
                <a:cs typeface="Courier"/>
              </a:rPr>
              <a:t>  vector&lt;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MW         0.23        0.65</a:t>
            </a:r>
          </a:p>
          <a:p>
            <a:r>
              <a:rPr lang="en-US" sz="1000" dirty="0" smtClean="0">
                <a:solidFill>
                  <a:srgbClr val="064573"/>
                </a:solidFill>
                <a:latin typeface="Courier"/>
                <a:cs typeface="Courier"/>
              </a:rPr>
              <a:t>  list&lt;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0.52        0.64</a:t>
            </a:r>
          </a:p>
          <a:p>
            <a:r>
              <a:rPr lang="en-US" sz="1000" dirty="0" smtClean="0">
                <a:solidFill>
                  <a:srgbClr val="064573"/>
                </a:solidFill>
                <a:latin typeface="Courier"/>
                <a:cs typeface="Courier"/>
              </a:rPr>
              <a:t>  list&lt;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0.73        0.95</a:t>
            </a:r>
          </a:p>
          <a:p>
            <a:r>
              <a:rPr lang="en-US" sz="1000" dirty="0" smtClean="0">
                <a:solidFill>
                  <a:srgbClr val="064573"/>
                </a:solidFill>
                <a:latin typeface="Courier"/>
                <a:cs typeface="Courier"/>
              </a:rPr>
              <a:t>  list&lt;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MW           0.49        0.62</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deque</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0.31        0.58</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deque</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0.55        0.93</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deque</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MW          0.36        0.62</a:t>
            </a:r>
          </a:p>
          <a:p>
            <a:r>
              <a:rPr lang="en-US" sz="1000" dirty="0" smtClean="0">
                <a:solidFill>
                  <a:srgbClr val="064573"/>
                </a:solidFill>
                <a:latin typeface="Courier"/>
                <a:cs typeface="Courier"/>
              </a:rPr>
              <a:t>  set&lt;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0.46        0.81</a:t>
            </a:r>
          </a:p>
          <a:p>
            <a:r>
              <a:rPr lang="en-US" sz="1000" dirty="0" smtClean="0">
                <a:solidFill>
                  <a:srgbClr val="064573"/>
                </a:solidFill>
                <a:latin typeface="Courier"/>
                <a:cs typeface="Courier"/>
              </a:rPr>
              <a:t>  set&lt;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0.74        1.06</a:t>
            </a:r>
          </a:p>
          <a:p>
            <a:r>
              <a:rPr lang="en-US" sz="1000" dirty="0" smtClean="0">
                <a:solidFill>
                  <a:srgbClr val="064573"/>
                </a:solidFill>
                <a:latin typeface="Courier"/>
                <a:cs typeface="Courier"/>
              </a:rPr>
              <a:t>  set&lt;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MW            0.44        0.69</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multiset</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0.46        0.84</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multiset</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0.72        1.06</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multiset</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MW       0.45        0.70</a:t>
            </a:r>
          </a:p>
          <a:p>
            <a:r>
              <a:rPr lang="en-US" sz="1000" dirty="0" smtClean="0">
                <a:solidFill>
                  <a:srgbClr val="064573"/>
                </a:solidFill>
                <a:latin typeface="Courier"/>
                <a:cs typeface="Courier"/>
              </a:rPr>
              <a:t>  map&lt;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0.45        0.76</a:t>
            </a:r>
          </a:p>
          <a:p>
            <a:r>
              <a:rPr lang="en-US" sz="1000" dirty="0" smtClean="0">
                <a:solidFill>
                  <a:srgbClr val="064573"/>
                </a:solidFill>
                <a:latin typeface="Courier"/>
                <a:cs typeface="Courier"/>
              </a:rPr>
              <a:t>  map&lt;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0.97        1.12</a:t>
            </a:r>
          </a:p>
          <a:p>
            <a:r>
              <a:rPr lang="en-US" sz="1000" dirty="0" smtClean="0">
                <a:solidFill>
                  <a:srgbClr val="064573"/>
                </a:solidFill>
                <a:latin typeface="Courier"/>
                <a:cs typeface="Courier"/>
              </a:rPr>
              <a:t>  map&lt;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MW            0.84        1.14</a:t>
            </a:r>
          </a:p>
        </p:txBody>
      </p:sp>
      <p:sp>
        <p:nvSpPr>
          <p:cNvPr id="4" name="TextBox 3"/>
          <p:cNvSpPr txBox="1"/>
          <p:nvPr/>
        </p:nvSpPr>
        <p:spPr>
          <a:xfrm>
            <a:off x="4914900" y="1917700"/>
            <a:ext cx="4229100" cy="2862322"/>
          </a:xfrm>
          <a:prstGeom prst="rect">
            <a:avLst/>
          </a:prstGeom>
          <a:solidFill>
            <a:srgbClr val="FCF19A"/>
          </a:solidFill>
        </p:spPr>
        <p:txBody>
          <a:bodyPr wrap="square" rtlCol="0">
            <a:spAutoFit/>
          </a:bodyPr>
          <a:lstStyle/>
          <a:p>
            <a:r>
              <a:rPr lang="en-US" sz="1000" dirty="0" smtClean="0">
                <a:solidFill>
                  <a:srgbClr val="064573"/>
                </a:solidFill>
                <a:latin typeface="Courier"/>
                <a:cs typeface="Courier"/>
              </a:rPr>
              <a:t>  Time to read in seconds        comp 0       comp 1   </a:t>
            </a:r>
          </a:p>
          <a:p>
            <a:r>
              <a:rPr lang="en-US" sz="1000" dirty="0" smtClean="0">
                <a:solidFill>
                  <a:srgbClr val="064573"/>
                </a:solidFill>
                <a:latin typeface="Courier"/>
                <a:cs typeface="Courier"/>
              </a:rPr>
              <a:t>  ***************************************************</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multimap</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0.45        0.78</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multimap</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0.89        1.11</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multimap</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 0 MW       0.79        1.12</a:t>
            </a:r>
          </a:p>
          <a:p>
            <a:r>
              <a:rPr lang="en-US" sz="1000" dirty="0" smtClean="0">
                <a:solidFill>
                  <a:srgbClr val="064573"/>
                </a:solidFill>
                <a:latin typeface="Courier"/>
                <a:cs typeface="Courier"/>
              </a:rPr>
              <a:t>  vector&lt;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level=25599        </a:t>
            </a:r>
            <a:r>
              <a:rPr lang="en-US" sz="1000" dirty="0" smtClean="0">
                <a:solidFill>
                  <a:srgbClr val="C61B1B"/>
                </a:solidFill>
                <a:latin typeface="Courier"/>
                <a:cs typeface="Courier"/>
              </a:rPr>
              <a:t>0.34</a:t>
            </a:r>
            <a:r>
              <a:rPr lang="en-US" sz="1000" dirty="0" smtClean="0">
                <a:solidFill>
                  <a:srgbClr val="064573"/>
                </a:solidFill>
                <a:latin typeface="Courier"/>
                <a:cs typeface="Courier"/>
              </a:rPr>
              <a:t>        0.61</a:t>
            </a:r>
          </a:p>
          <a:p>
            <a:r>
              <a:rPr lang="en-US" sz="1000" dirty="0" smtClean="0">
                <a:solidFill>
                  <a:srgbClr val="064573"/>
                </a:solidFill>
                <a:latin typeface="Courier"/>
                <a:cs typeface="Courier"/>
              </a:rPr>
              <a:t>  list&lt;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level=25599          0.41        0.81</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deque</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level=25599         0.49        0.62</a:t>
            </a:r>
          </a:p>
          <a:p>
            <a:r>
              <a:rPr lang="en-US" sz="1000" dirty="0" smtClean="0">
                <a:solidFill>
                  <a:srgbClr val="064573"/>
                </a:solidFill>
                <a:latin typeface="Courier"/>
                <a:cs typeface="Courier"/>
              </a:rPr>
              <a:t>  set&lt;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level=25599           0.59        0.76</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multiset</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level=25599      0.49        0.73</a:t>
            </a:r>
          </a:p>
          <a:p>
            <a:r>
              <a:rPr lang="en-US" sz="1000" dirty="0" smtClean="0">
                <a:solidFill>
                  <a:srgbClr val="064573"/>
                </a:solidFill>
                <a:latin typeface="Courier"/>
                <a:cs typeface="Courier"/>
              </a:rPr>
              <a:t>  map&lt;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1.41        1.55 </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multimap</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1.15        1.54</a:t>
            </a:r>
          </a:p>
          <a:p>
            <a:r>
              <a:rPr lang="en-US" sz="1000" dirty="0" smtClean="0">
                <a:solidFill>
                  <a:srgbClr val="064573"/>
                </a:solidFill>
                <a:latin typeface="Courier"/>
                <a:cs typeface="Courier"/>
              </a:rPr>
              <a:t>  vector&lt;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(NS)      </a:t>
            </a:r>
            <a:r>
              <a:rPr lang="en-US" sz="1000" dirty="0" smtClean="0">
                <a:solidFill>
                  <a:srgbClr val="C61B1B"/>
                </a:solidFill>
                <a:latin typeface="Courier"/>
                <a:cs typeface="Courier"/>
              </a:rPr>
              <a:t>1.17</a:t>
            </a:r>
            <a:r>
              <a:rPr lang="en-US" sz="1000" dirty="0" smtClean="0">
                <a:solidFill>
                  <a:srgbClr val="064573"/>
                </a:solidFill>
                <a:latin typeface="Courier"/>
                <a:cs typeface="Courier"/>
              </a:rPr>
              <a:t>        1.38</a:t>
            </a:r>
          </a:p>
          <a:p>
            <a:r>
              <a:rPr lang="en-US" sz="1000" dirty="0" smtClean="0">
                <a:solidFill>
                  <a:srgbClr val="064573"/>
                </a:solidFill>
                <a:latin typeface="Courier"/>
                <a:cs typeface="Courier"/>
              </a:rPr>
              <a:t>  list&lt;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(NS)        1.33        1.48</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deque</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(NS)       1.36        1.39</a:t>
            </a:r>
          </a:p>
          <a:p>
            <a:r>
              <a:rPr lang="en-US" sz="1000" dirty="0" smtClean="0">
                <a:solidFill>
                  <a:srgbClr val="064573"/>
                </a:solidFill>
                <a:latin typeface="Courier"/>
                <a:cs typeface="Courier"/>
              </a:rPr>
              <a:t>  set&lt;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(NS)         1.02        1.48</a:t>
            </a:r>
          </a:p>
          <a:p>
            <a:r>
              <a:rPr lang="en-US" sz="1000" dirty="0" smtClean="0">
                <a:solidFill>
                  <a:srgbClr val="064573"/>
                </a:solidFill>
                <a:latin typeface="Courier"/>
                <a:cs typeface="Courier"/>
              </a:rPr>
              <a:t>  </a:t>
            </a:r>
            <a:r>
              <a:rPr lang="en-US" sz="1000" dirty="0" err="1" smtClean="0">
                <a:solidFill>
                  <a:srgbClr val="064573"/>
                </a:solidFill>
                <a:latin typeface="Courier"/>
                <a:cs typeface="Courier"/>
              </a:rPr>
              <a:t>multiset</a:t>
            </a:r>
            <a:r>
              <a:rPr lang="en-US" sz="1000" dirty="0" smtClean="0">
                <a:solidFill>
                  <a:srgbClr val="064573"/>
                </a:solidFill>
                <a:latin typeface="Courier"/>
                <a:cs typeface="Courier"/>
              </a:rPr>
              <a:t>&lt;</a:t>
            </a:r>
            <a:r>
              <a:rPr lang="en-US" sz="1000" dirty="0" err="1" smtClean="0">
                <a:solidFill>
                  <a:srgbClr val="064573"/>
                </a:solidFill>
                <a:latin typeface="Courier"/>
                <a:cs typeface="Courier"/>
              </a:rPr>
              <a:t>THit</a:t>
            </a:r>
            <a:r>
              <a:rPr lang="en-US" sz="1000" dirty="0" smtClean="0">
                <a:solidFill>
                  <a:srgbClr val="064573"/>
                </a:solidFill>
                <a:latin typeface="Courier"/>
                <a:cs typeface="Courier"/>
              </a:rPr>
              <a:t>*&gt; level=99 (NS)    1.28        1.45</a:t>
            </a:r>
          </a:p>
          <a:p>
            <a:endParaRPr lang="en-US" sz="1000" dirty="0">
              <a:solidFill>
                <a:srgbClr val="064573"/>
              </a:solidFill>
            </a:endParaRPr>
          </a:p>
        </p:txBody>
      </p:sp>
      <p:sp>
        <p:nvSpPr>
          <p:cNvPr id="5" name="Curved Left Arrow 4"/>
          <p:cNvSpPr/>
          <p:nvPr/>
        </p:nvSpPr>
        <p:spPr>
          <a:xfrm>
            <a:off x="8064500" y="2806700"/>
            <a:ext cx="296863" cy="1143000"/>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6" name="Curved Left Arrow 5"/>
          <p:cNvSpPr/>
          <p:nvPr/>
        </p:nvSpPr>
        <p:spPr>
          <a:xfrm>
            <a:off x="3534409" y="2336800"/>
            <a:ext cx="160018" cy="317500"/>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7" name="TextBox 6"/>
          <p:cNvSpPr txBox="1"/>
          <p:nvPr/>
        </p:nvSpPr>
        <p:spPr>
          <a:xfrm>
            <a:off x="1485900" y="6083300"/>
            <a:ext cx="4349230" cy="369332"/>
          </a:xfrm>
          <a:prstGeom prst="rect">
            <a:avLst/>
          </a:prstGeom>
          <a:solidFill>
            <a:srgbClr val="D9D9D9"/>
          </a:solidFill>
        </p:spPr>
        <p:txBody>
          <a:bodyPr wrap="none" rtlCol="0">
            <a:spAutoFit/>
          </a:bodyPr>
          <a:lstStyle/>
          <a:p>
            <a:r>
              <a:rPr lang="en-US" dirty="0" smtClean="0">
                <a:solidFill>
                  <a:srgbClr val="C61B1B"/>
                </a:solidFill>
              </a:rPr>
              <a:t>For more details run $ROOTSYS/test/bench</a:t>
            </a:r>
            <a:endParaRPr lang="en-US" dirty="0">
              <a:solidFill>
                <a:srgbClr val="C61B1B"/>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49723"/>
          </a:xfrm>
        </p:spPr>
        <p:txBody>
          <a:bodyPr/>
          <a:lstStyle/>
          <a:p>
            <a:r>
              <a:rPr lang="en-US" sz="3400" dirty="0" err="1" smtClean="0"/>
              <a:t>ObjectWise/MemberWise</a:t>
            </a:r>
            <a:r>
              <a:rPr lang="en-US" sz="3400" dirty="0" smtClean="0"/>
              <a:t> Streaming</a:t>
            </a:r>
            <a:endParaRPr lang="en-US" sz="3400" dirty="0"/>
          </a:p>
        </p:txBody>
      </p:sp>
      <p:sp>
        <p:nvSpPr>
          <p:cNvPr id="3" name="Rectangle 2"/>
          <p:cNvSpPr/>
          <p:nvPr/>
        </p:nvSpPr>
        <p:spPr>
          <a:xfrm>
            <a:off x="779462" y="2794000"/>
            <a:ext cx="1125538" cy="193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p>
          <a:p>
            <a:pPr algn="ctr"/>
            <a:r>
              <a:rPr lang="en-US" dirty="0" err="1" smtClean="0"/>
              <a:t>b</a:t>
            </a:r>
            <a:endParaRPr lang="en-US" dirty="0" smtClean="0"/>
          </a:p>
          <a:p>
            <a:pPr algn="ctr"/>
            <a:r>
              <a:rPr lang="en-US" dirty="0" err="1" smtClean="0"/>
              <a:t>c</a:t>
            </a:r>
            <a:endParaRPr lang="en-US" dirty="0" smtClean="0"/>
          </a:p>
          <a:p>
            <a:pPr algn="ctr"/>
            <a:r>
              <a:rPr lang="en-US" dirty="0" smtClean="0"/>
              <a:t>d</a:t>
            </a:r>
          </a:p>
          <a:p>
            <a:pPr algn="ctr"/>
            <a:endParaRPr lang="en-US" dirty="0"/>
          </a:p>
        </p:txBody>
      </p:sp>
      <p:sp>
        <p:nvSpPr>
          <p:cNvPr id="4" name="Rectangle 3"/>
          <p:cNvSpPr/>
          <p:nvPr/>
        </p:nvSpPr>
        <p:spPr>
          <a:xfrm>
            <a:off x="5105400" y="2794000"/>
            <a:ext cx="3721100" cy="33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a1b1c1d1a2b2c2d2…</a:t>
            </a:r>
            <a:r>
              <a:rPr lang="en-US" dirty="0" err="1" smtClean="0"/>
              <a:t>anbncndn</a:t>
            </a:r>
            <a:endParaRPr lang="en-US" dirty="0"/>
          </a:p>
        </p:txBody>
      </p:sp>
      <p:sp>
        <p:nvSpPr>
          <p:cNvPr id="5" name="Rectangle 4"/>
          <p:cNvSpPr/>
          <p:nvPr/>
        </p:nvSpPr>
        <p:spPr>
          <a:xfrm>
            <a:off x="5105400" y="3619500"/>
            <a:ext cx="3721100" cy="33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a1a2..anb1b2..bnc1c2..cnd1d2..dn</a:t>
            </a:r>
            <a:endParaRPr lang="en-US" dirty="0"/>
          </a:p>
        </p:txBody>
      </p:sp>
      <p:sp>
        <p:nvSpPr>
          <p:cNvPr id="6" name="Rectangle 5"/>
          <p:cNvSpPr/>
          <p:nvPr/>
        </p:nvSpPr>
        <p:spPr>
          <a:xfrm>
            <a:off x="5105400" y="4394200"/>
            <a:ext cx="1701800" cy="33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a1a2…an</a:t>
            </a:r>
            <a:endParaRPr lang="en-US" dirty="0"/>
          </a:p>
        </p:txBody>
      </p:sp>
      <p:sp>
        <p:nvSpPr>
          <p:cNvPr id="7" name="Rectangle 6"/>
          <p:cNvSpPr/>
          <p:nvPr/>
        </p:nvSpPr>
        <p:spPr>
          <a:xfrm>
            <a:off x="5105400" y="5041900"/>
            <a:ext cx="1701800" cy="33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b1b2…</a:t>
            </a:r>
            <a:r>
              <a:rPr lang="en-US" dirty="0" err="1" smtClean="0"/>
              <a:t>bn</a:t>
            </a:r>
            <a:endParaRPr lang="en-US" dirty="0"/>
          </a:p>
        </p:txBody>
      </p:sp>
      <p:sp>
        <p:nvSpPr>
          <p:cNvPr id="8" name="Rectangle 7"/>
          <p:cNvSpPr/>
          <p:nvPr/>
        </p:nvSpPr>
        <p:spPr>
          <a:xfrm>
            <a:off x="5105400" y="5638800"/>
            <a:ext cx="1701800" cy="33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c1c2…</a:t>
            </a:r>
            <a:r>
              <a:rPr lang="en-US" dirty="0" err="1" smtClean="0"/>
              <a:t>cn</a:t>
            </a:r>
            <a:endParaRPr lang="en-US" dirty="0"/>
          </a:p>
        </p:txBody>
      </p:sp>
      <p:sp>
        <p:nvSpPr>
          <p:cNvPr id="9" name="Rectangle 8"/>
          <p:cNvSpPr/>
          <p:nvPr/>
        </p:nvSpPr>
        <p:spPr>
          <a:xfrm>
            <a:off x="5105400" y="6184900"/>
            <a:ext cx="1701800" cy="33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d1d2…</a:t>
            </a:r>
            <a:r>
              <a:rPr lang="en-US" dirty="0" err="1" smtClean="0"/>
              <a:t>dn</a:t>
            </a:r>
            <a:endParaRPr lang="en-US" dirty="0"/>
          </a:p>
        </p:txBody>
      </p:sp>
      <p:cxnSp>
        <p:nvCxnSpPr>
          <p:cNvPr id="11" name="Straight Arrow Connector 10"/>
          <p:cNvCxnSpPr/>
          <p:nvPr/>
        </p:nvCxnSpPr>
        <p:spPr>
          <a:xfrm flipV="1">
            <a:off x="1905000" y="2946400"/>
            <a:ext cx="3200400" cy="673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5" idx="1"/>
          </p:cNvCxnSpPr>
          <p:nvPr/>
        </p:nvCxnSpPr>
        <p:spPr>
          <a:xfrm>
            <a:off x="1905000" y="3619500"/>
            <a:ext cx="3200400" cy="165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6" idx="1"/>
          </p:cNvCxnSpPr>
          <p:nvPr/>
        </p:nvCxnSpPr>
        <p:spPr>
          <a:xfrm>
            <a:off x="1905000" y="3619500"/>
            <a:ext cx="3200400" cy="93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7" idx="1"/>
          </p:cNvCxnSpPr>
          <p:nvPr/>
        </p:nvCxnSpPr>
        <p:spPr>
          <a:xfrm>
            <a:off x="1905000" y="3619500"/>
            <a:ext cx="3200400" cy="1587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1"/>
          </p:cNvCxnSpPr>
          <p:nvPr/>
        </p:nvCxnSpPr>
        <p:spPr>
          <a:xfrm>
            <a:off x="1905000" y="3619500"/>
            <a:ext cx="3200400" cy="218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1905000" y="3619500"/>
            <a:ext cx="3200400" cy="273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ounded Rectangular Callout 22"/>
          <p:cNvSpPr/>
          <p:nvPr/>
        </p:nvSpPr>
        <p:spPr>
          <a:xfrm>
            <a:off x="2971800" y="1562100"/>
            <a:ext cx="2374900" cy="609600"/>
          </a:xfrm>
          <a:prstGeom prst="wedgeRoundRectCallout">
            <a:avLst>
              <a:gd name="adj1" fmla="val -51849"/>
              <a:gd name="adj2" fmla="val 13958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modes to stream</a:t>
            </a:r>
          </a:p>
          <a:p>
            <a:pPr algn="ctr"/>
            <a:r>
              <a:rPr lang="en-US" dirty="0" smtClean="0"/>
              <a:t>an object</a:t>
            </a:r>
            <a:endParaRPr lang="en-US" dirty="0"/>
          </a:p>
        </p:txBody>
      </p:sp>
      <p:sp>
        <p:nvSpPr>
          <p:cNvPr id="24" name="TextBox 23"/>
          <p:cNvSpPr txBox="1"/>
          <p:nvPr/>
        </p:nvSpPr>
        <p:spPr>
          <a:xfrm rot="20931986">
            <a:off x="2324099" y="2939534"/>
            <a:ext cx="2368332" cy="369332"/>
          </a:xfrm>
          <a:prstGeom prst="rect">
            <a:avLst/>
          </a:prstGeom>
          <a:noFill/>
        </p:spPr>
        <p:txBody>
          <a:bodyPr wrap="none" rtlCol="0">
            <a:spAutoFit/>
          </a:bodyPr>
          <a:lstStyle/>
          <a:p>
            <a:r>
              <a:rPr lang="en-US" dirty="0" smtClean="0"/>
              <a:t>object-wise to a buffer</a:t>
            </a:r>
            <a:endParaRPr lang="en-US" dirty="0"/>
          </a:p>
        </p:txBody>
      </p:sp>
      <p:sp>
        <p:nvSpPr>
          <p:cNvPr id="25" name="TextBox 24"/>
          <p:cNvSpPr txBox="1"/>
          <p:nvPr/>
        </p:nvSpPr>
        <p:spPr>
          <a:xfrm rot="241184">
            <a:off x="2515288" y="3624035"/>
            <a:ext cx="2580341" cy="369332"/>
          </a:xfrm>
          <a:prstGeom prst="rect">
            <a:avLst/>
          </a:prstGeom>
          <a:noFill/>
        </p:spPr>
        <p:txBody>
          <a:bodyPr wrap="none" rtlCol="0">
            <a:spAutoFit/>
          </a:bodyPr>
          <a:lstStyle/>
          <a:p>
            <a:r>
              <a:rPr lang="en-US" dirty="0" smtClean="0"/>
              <a:t>member-wise to a buffer</a:t>
            </a:r>
            <a:endParaRPr lang="en-US" dirty="0"/>
          </a:p>
        </p:txBody>
      </p:sp>
      <p:sp>
        <p:nvSpPr>
          <p:cNvPr id="26" name="TextBox 25"/>
          <p:cNvSpPr txBox="1"/>
          <p:nvPr/>
        </p:nvSpPr>
        <p:spPr>
          <a:xfrm rot="2417708">
            <a:off x="2122770" y="4877349"/>
            <a:ext cx="2590936" cy="369332"/>
          </a:xfrm>
          <a:prstGeom prst="rect">
            <a:avLst/>
          </a:prstGeom>
          <a:noFill/>
        </p:spPr>
        <p:txBody>
          <a:bodyPr wrap="none" rtlCol="0">
            <a:spAutoFit/>
          </a:bodyPr>
          <a:lstStyle/>
          <a:p>
            <a:r>
              <a:rPr lang="en-US" dirty="0" smtClean="0"/>
              <a:t>each member to a buffer</a:t>
            </a:r>
            <a:endParaRPr lang="en-US" dirty="0"/>
          </a:p>
        </p:txBody>
      </p:sp>
      <p:sp>
        <p:nvSpPr>
          <p:cNvPr id="27" name="Cloud Callout 26"/>
          <p:cNvSpPr/>
          <p:nvPr/>
        </p:nvSpPr>
        <p:spPr>
          <a:xfrm>
            <a:off x="6997700" y="4876800"/>
            <a:ext cx="2362200" cy="14732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member-wise gives better compression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200523"/>
          </a:xfrm>
        </p:spPr>
        <p:txBody>
          <a:bodyPr/>
          <a:lstStyle/>
          <a:p>
            <a:r>
              <a:rPr lang="en-US" dirty="0" smtClean="0"/>
              <a:t>More branches is better</a:t>
            </a:r>
            <a:endParaRPr lang="en-US" dirty="0"/>
          </a:p>
        </p:txBody>
      </p:sp>
      <p:sp>
        <p:nvSpPr>
          <p:cNvPr id="4" name="Content Placeholder 3"/>
          <p:cNvSpPr>
            <a:spLocks noGrp="1"/>
          </p:cNvSpPr>
          <p:nvPr>
            <p:ph idx="1"/>
          </p:nvPr>
        </p:nvSpPr>
        <p:spPr>
          <a:xfrm>
            <a:off x="469900" y="1600200"/>
            <a:ext cx="8153400" cy="4235824"/>
          </a:xfrm>
        </p:spPr>
        <p:txBody>
          <a:bodyPr/>
          <a:lstStyle/>
          <a:p>
            <a:r>
              <a:rPr lang="en-US" dirty="0" smtClean="0"/>
              <a:t>Better compression</a:t>
            </a:r>
          </a:p>
          <a:p>
            <a:r>
              <a:rPr lang="en-US" dirty="0" smtClean="0"/>
              <a:t>Faster when reading (in particular a subset of branches)</a:t>
            </a:r>
          </a:p>
          <a:p>
            <a:r>
              <a:rPr lang="en-US" dirty="0" smtClean="0"/>
              <a:t>Good for parallelism (for the future)</a:t>
            </a:r>
            <a:endParaRPr lang="en-US" dirty="0"/>
          </a:p>
        </p:txBody>
      </p:sp>
      <p:graphicFrame>
        <p:nvGraphicFramePr>
          <p:cNvPr id="3" name="Table 2"/>
          <p:cNvGraphicFramePr>
            <a:graphicFrameLocks noGrp="1"/>
          </p:cNvGraphicFramePr>
          <p:nvPr/>
        </p:nvGraphicFramePr>
        <p:xfrm>
          <a:off x="665164" y="3683000"/>
          <a:ext cx="7696199" cy="2801620"/>
        </p:xfrm>
        <a:graphic>
          <a:graphicData uri="http://schemas.openxmlformats.org/drawingml/2006/table">
            <a:tbl>
              <a:tblPr firstRow="1" bandRow="1">
                <a:tableStyleId>{5C22544A-7EE6-4342-B048-85BDC9FD1C3A}</a:tableStyleId>
              </a:tblPr>
              <a:tblGrid>
                <a:gridCol w="1600199"/>
                <a:gridCol w="1485900"/>
                <a:gridCol w="1270000"/>
                <a:gridCol w="1676400"/>
                <a:gridCol w="1663700"/>
              </a:tblGrid>
              <a:tr h="881380">
                <a:tc>
                  <a:txBody>
                    <a:bodyPr/>
                    <a:lstStyle/>
                    <a:p>
                      <a:pPr algn="ctr"/>
                      <a:r>
                        <a:rPr lang="en-US" dirty="0" smtClean="0"/>
                        <a:t>Split mode</a:t>
                      </a:r>
                      <a:endParaRPr lang="en-US" dirty="0"/>
                    </a:p>
                  </a:txBody>
                  <a:tcPr/>
                </a:tc>
                <a:tc>
                  <a:txBody>
                    <a:bodyPr/>
                    <a:lstStyle/>
                    <a:p>
                      <a:pPr algn="ctr"/>
                      <a:r>
                        <a:rPr lang="en-US" dirty="0" smtClean="0"/>
                        <a:t>File size (</a:t>
                      </a:r>
                      <a:r>
                        <a:rPr lang="en-US" dirty="0" err="1" smtClean="0"/>
                        <a:t>MBytes</a:t>
                      </a:r>
                      <a:r>
                        <a:rPr lang="en-US" dirty="0" smtClean="0"/>
                        <a:t>)</a:t>
                      </a:r>
                      <a:endParaRPr lang="en-US" dirty="0"/>
                    </a:p>
                  </a:txBody>
                  <a:tcPr/>
                </a:tc>
                <a:tc>
                  <a:txBody>
                    <a:bodyPr/>
                    <a:lstStyle/>
                    <a:p>
                      <a:pPr algn="ctr"/>
                      <a:r>
                        <a:rPr lang="en-US" dirty="0" smtClean="0"/>
                        <a:t>Comp factor</a:t>
                      </a:r>
                      <a:endParaRPr lang="en-US" dirty="0"/>
                    </a:p>
                  </a:txBody>
                  <a:tcPr/>
                </a:tc>
                <a:tc>
                  <a:txBody>
                    <a:bodyPr/>
                    <a:lstStyle/>
                    <a:p>
                      <a:pPr algn="ctr"/>
                      <a:r>
                        <a:rPr lang="en-US" dirty="0" smtClean="0"/>
                        <a:t>Write time</a:t>
                      </a:r>
                    </a:p>
                    <a:p>
                      <a:pPr algn="ctr"/>
                      <a:r>
                        <a:rPr lang="en-US" dirty="0" smtClean="0"/>
                        <a:t>(seconds)</a:t>
                      </a:r>
                      <a:endParaRPr lang="en-US" dirty="0"/>
                    </a:p>
                  </a:txBody>
                  <a:tcPr/>
                </a:tc>
                <a:tc>
                  <a:txBody>
                    <a:bodyPr/>
                    <a:lstStyle/>
                    <a:p>
                      <a:pPr algn="ctr"/>
                      <a:r>
                        <a:rPr lang="en-US" dirty="0" smtClean="0"/>
                        <a:t>Read time</a:t>
                      </a:r>
                    </a:p>
                    <a:p>
                      <a:pPr algn="ctr"/>
                      <a:r>
                        <a:rPr lang="en-US" dirty="0" smtClean="0"/>
                        <a:t>(seconds)</a:t>
                      </a:r>
                      <a:endParaRPr lang="en-US" dirty="0"/>
                    </a:p>
                  </a:txBody>
                  <a:tcPr/>
                </a:tc>
              </a:tr>
              <a:tr h="370840">
                <a:tc>
                  <a:txBody>
                    <a:bodyPr/>
                    <a:lstStyle/>
                    <a:p>
                      <a:pPr algn="ctr"/>
                      <a:r>
                        <a:rPr lang="en-US" dirty="0" smtClean="0">
                          <a:solidFill>
                            <a:schemeClr val="accent3">
                              <a:lumMod val="50000"/>
                            </a:schemeClr>
                          </a:solidFill>
                        </a:rPr>
                        <a:t>0</a:t>
                      </a:r>
                    </a:p>
                    <a:p>
                      <a:pPr algn="ctr"/>
                      <a:r>
                        <a:rPr lang="en-US" dirty="0" smtClean="0">
                          <a:solidFill>
                            <a:schemeClr val="accent3">
                              <a:lumMod val="50000"/>
                            </a:schemeClr>
                          </a:solidFill>
                        </a:rPr>
                        <a:t>1 branch</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177.45</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2.23</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38.7</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12.6</a:t>
                      </a:r>
                      <a:endParaRPr lang="en-US" dirty="0">
                        <a:solidFill>
                          <a:schemeClr val="accent3">
                            <a:lumMod val="50000"/>
                          </a:schemeClr>
                        </a:solidFill>
                      </a:endParaRPr>
                    </a:p>
                  </a:txBody>
                  <a:tcPr/>
                </a:tc>
              </a:tr>
              <a:tr h="370840">
                <a:tc>
                  <a:txBody>
                    <a:bodyPr/>
                    <a:lstStyle/>
                    <a:p>
                      <a:pPr algn="ctr"/>
                      <a:r>
                        <a:rPr lang="en-US" dirty="0" smtClean="0">
                          <a:solidFill>
                            <a:schemeClr val="accent3">
                              <a:lumMod val="50000"/>
                            </a:schemeClr>
                          </a:solidFill>
                        </a:rPr>
                        <a:t>1</a:t>
                      </a:r>
                    </a:p>
                    <a:p>
                      <a:pPr algn="ctr"/>
                      <a:r>
                        <a:rPr lang="en-US" dirty="0" smtClean="0">
                          <a:solidFill>
                            <a:schemeClr val="accent3">
                              <a:lumMod val="50000"/>
                            </a:schemeClr>
                          </a:solidFill>
                        </a:rPr>
                        <a:t>20 branches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174.7</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2.26</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37.9</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12.0</a:t>
                      </a:r>
                      <a:endParaRPr lang="en-US" dirty="0">
                        <a:solidFill>
                          <a:schemeClr val="accent3">
                            <a:lumMod val="50000"/>
                          </a:schemeClr>
                        </a:solidFill>
                      </a:endParaRPr>
                    </a:p>
                  </a:txBody>
                  <a:tcPr/>
                </a:tc>
              </a:tr>
              <a:tr h="370840">
                <a:tc>
                  <a:txBody>
                    <a:bodyPr/>
                    <a:lstStyle/>
                    <a:p>
                      <a:pPr algn="ctr"/>
                      <a:r>
                        <a:rPr lang="en-US" dirty="0" smtClean="0">
                          <a:solidFill>
                            <a:schemeClr val="accent3">
                              <a:lumMod val="50000"/>
                            </a:schemeClr>
                          </a:solidFill>
                        </a:rPr>
                        <a:t>99</a:t>
                      </a:r>
                    </a:p>
                    <a:p>
                      <a:pPr algn="ctr"/>
                      <a:r>
                        <a:rPr lang="en-US" dirty="0" smtClean="0">
                          <a:solidFill>
                            <a:schemeClr val="accent3">
                              <a:lumMod val="50000"/>
                            </a:schemeClr>
                          </a:solidFill>
                        </a:rPr>
                        <a:t>56 branches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144.9</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2.53</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38.3</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10.8</a:t>
                      </a:r>
                      <a:endParaRPr lang="en-US" dirty="0">
                        <a:solidFill>
                          <a:schemeClr val="accent3">
                            <a:lumMod val="50000"/>
                          </a:schemeClr>
                        </a:solidFill>
                      </a:endParaRPr>
                    </a:p>
                  </a:txBody>
                  <a:tcPr/>
                </a:tc>
              </a:tr>
            </a:tbl>
          </a:graphicData>
        </a:graphic>
      </p:graphicFrame>
      <p:sp>
        <p:nvSpPr>
          <p:cNvPr id="5" name="Rounded Rectangular Callout 4"/>
          <p:cNvSpPr/>
          <p:nvPr/>
        </p:nvSpPr>
        <p:spPr>
          <a:xfrm>
            <a:off x="7289800" y="1308100"/>
            <a:ext cx="1854200" cy="850900"/>
          </a:xfrm>
          <a:prstGeom prst="wedgeRoundRectCallout">
            <a:avLst>
              <a:gd name="adj1" fmla="val -210909"/>
              <a:gd name="adj2" fmla="val -6287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10000 is may be too much :</a:t>
            </a:r>
            <a:r>
              <a:rPr lang="en-US" dirty="0" err="1" smtClean="0">
                <a:sym typeface="Wingdings"/>
              </a:rPr>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IO</a:t>
            </a:r>
            <a:endParaRPr lang="en-US" dirty="0"/>
          </a:p>
        </p:txBody>
      </p:sp>
      <p:sp>
        <p:nvSpPr>
          <p:cNvPr id="3" name="Text Placeholder 2"/>
          <p:cNvSpPr>
            <a:spLocks noGrp="1"/>
          </p:cNvSpPr>
          <p:nvPr>
            <p:ph type="body" idx="1"/>
          </p:nvPr>
        </p:nvSpPr>
        <p:spPr/>
        <p:txBody>
          <a:bodyPr>
            <a:normAutofit/>
          </a:bodyPr>
          <a:lstStyle/>
          <a:p>
            <a:r>
              <a:rPr lang="en-US" sz="5200" dirty="0" smtClean="0">
                <a:solidFill>
                  <a:srgbClr val="F2D908"/>
                </a:solidFill>
              </a:rPr>
              <a:t>Bottlenecks and Solutions</a:t>
            </a:r>
            <a:endParaRPr lang="en-US" sz="5200" dirty="0">
              <a:solidFill>
                <a:srgbClr val="F2D908"/>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Buffering effects</a:t>
            </a:r>
            <a:endParaRPr lang="en-US" dirty="0"/>
          </a:p>
        </p:txBody>
      </p:sp>
      <p:sp>
        <p:nvSpPr>
          <p:cNvPr id="3" name="Content Placeholder 2"/>
          <p:cNvSpPr>
            <a:spLocks noGrp="1"/>
          </p:cNvSpPr>
          <p:nvPr>
            <p:ph idx="1"/>
          </p:nvPr>
        </p:nvSpPr>
        <p:spPr/>
        <p:txBody>
          <a:bodyPr>
            <a:normAutofit/>
          </a:bodyPr>
          <a:lstStyle/>
          <a:p>
            <a:r>
              <a:rPr lang="en-US" dirty="0" smtClean="0"/>
              <a:t>Branch buffers are not full at the same time.</a:t>
            </a:r>
          </a:p>
          <a:p>
            <a:r>
              <a:rPr lang="en-US" dirty="0" smtClean="0"/>
              <a:t>A branch containing one integer/event and with a buffer size of 32Kbytes will be written to disk every 8000 events, while a branch containing a non-split collection may be written at each event.</a:t>
            </a:r>
          </a:p>
          <a:p>
            <a:r>
              <a:rPr lang="en-US" dirty="0" smtClean="0"/>
              <a:t>This may give serious problems when reading if the file is not read sequentially.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past few months we have analyzed Trees from Alice, Atlas, CMS and </a:t>
            </a:r>
            <a:r>
              <a:rPr lang="en-US" dirty="0" err="1" smtClean="0"/>
              <a:t>LHCb</a:t>
            </a:r>
            <a:r>
              <a:rPr lang="en-US" dirty="0" smtClean="0"/>
              <a:t> and found problems in all cases.</a:t>
            </a:r>
          </a:p>
          <a:p>
            <a:r>
              <a:rPr lang="en-US" dirty="0" smtClean="0"/>
              <a:t>Some of these problems have solutions with old versions of ROOT, </a:t>
            </a:r>
            <a:r>
              <a:rPr lang="en-US" dirty="0" err="1" smtClean="0"/>
              <a:t>eg</a:t>
            </a:r>
            <a:endParaRPr lang="en-US" dirty="0" smtClean="0"/>
          </a:p>
          <a:p>
            <a:pPr lvl="1"/>
            <a:r>
              <a:rPr lang="en-US" dirty="0" smtClean="0"/>
              <a:t>Using effectively the </a:t>
            </a:r>
            <a:r>
              <a:rPr lang="en-US" dirty="0" err="1" smtClean="0">
                <a:solidFill>
                  <a:schemeClr val="accent1"/>
                </a:solidFill>
              </a:rPr>
              <a:t>TreeCache</a:t>
            </a:r>
            <a:endParaRPr lang="en-US" dirty="0" smtClean="0">
              <a:solidFill>
                <a:schemeClr val="accent1"/>
              </a:solidFill>
            </a:endParaRPr>
          </a:p>
          <a:p>
            <a:pPr lvl="1"/>
            <a:r>
              <a:rPr lang="en-US" dirty="0" smtClean="0"/>
              <a:t>Optimizing basket buffers</a:t>
            </a:r>
          </a:p>
          <a:p>
            <a:r>
              <a:rPr lang="en-US" dirty="0" smtClean="0"/>
              <a:t>ROOT version 5.25/04 contains several enhancements helping to improve size and performance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Parallelogram 22"/>
          <p:cNvSpPr/>
          <p:nvPr/>
        </p:nvSpPr>
        <p:spPr>
          <a:xfrm>
            <a:off x="5435600" y="1752600"/>
            <a:ext cx="469900" cy="35560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gular Pentagon 21"/>
          <p:cNvSpPr/>
          <p:nvPr/>
        </p:nvSpPr>
        <p:spPr>
          <a:xfrm>
            <a:off x="4570414" y="1752600"/>
            <a:ext cx="497630" cy="3556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rapezoid 20"/>
          <p:cNvSpPr/>
          <p:nvPr/>
        </p:nvSpPr>
        <p:spPr>
          <a:xfrm>
            <a:off x="3835400" y="1752600"/>
            <a:ext cx="266700" cy="355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336055" y="1752600"/>
            <a:ext cx="546845" cy="355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79462" y="107577"/>
            <a:ext cx="7581901" cy="1200523"/>
          </a:xfrm>
        </p:spPr>
        <p:txBody>
          <a:bodyPr/>
          <a:lstStyle/>
          <a:p>
            <a:r>
              <a:rPr lang="en-US" dirty="0" smtClean="0"/>
              <a:t>Important factors</a:t>
            </a:r>
            <a:endParaRPr lang="en-US" dirty="0"/>
          </a:p>
        </p:txBody>
      </p:sp>
      <p:sp>
        <p:nvSpPr>
          <p:cNvPr id="5" name="Can 4"/>
          <p:cNvSpPr/>
          <p:nvPr/>
        </p:nvSpPr>
        <p:spPr>
          <a:xfrm>
            <a:off x="5740400" y="5313402"/>
            <a:ext cx="1498600" cy="10033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Local</a:t>
            </a:r>
          </a:p>
          <a:p>
            <a:pPr algn="ctr"/>
            <a:r>
              <a:rPr lang="en-US" dirty="0" smtClean="0"/>
              <a:t>Disk file</a:t>
            </a:r>
            <a:endParaRPr lang="en-US" dirty="0"/>
          </a:p>
        </p:txBody>
      </p:sp>
      <p:sp>
        <p:nvSpPr>
          <p:cNvPr id="6" name="Can 5"/>
          <p:cNvSpPr/>
          <p:nvPr/>
        </p:nvSpPr>
        <p:spPr>
          <a:xfrm>
            <a:off x="779462" y="5334000"/>
            <a:ext cx="1498600" cy="10033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Remote</a:t>
            </a:r>
          </a:p>
          <a:p>
            <a:pPr algn="ctr"/>
            <a:r>
              <a:rPr lang="en-US" dirty="0" smtClean="0"/>
              <a:t>Disk file</a:t>
            </a:r>
            <a:endParaRPr lang="en-US" dirty="0"/>
          </a:p>
        </p:txBody>
      </p:sp>
      <p:sp>
        <p:nvSpPr>
          <p:cNvPr id="7" name="Lightning Bolt 6"/>
          <p:cNvSpPr/>
          <p:nvPr/>
        </p:nvSpPr>
        <p:spPr>
          <a:xfrm rot="15601122">
            <a:off x="3161446" y="3968143"/>
            <a:ext cx="891366" cy="2399965"/>
          </a:xfrm>
          <a:prstGeom prst="lightningBol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a:off x="4406900" y="3949700"/>
            <a:ext cx="24130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Zipped buffer</a:t>
            </a:r>
            <a:endParaRPr lang="en-US" dirty="0"/>
          </a:p>
        </p:txBody>
      </p:sp>
      <p:sp>
        <p:nvSpPr>
          <p:cNvPr id="11" name="Rectangle 10"/>
          <p:cNvSpPr/>
          <p:nvPr/>
        </p:nvSpPr>
        <p:spPr>
          <a:xfrm>
            <a:off x="673100" y="3251200"/>
            <a:ext cx="37338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Unzipped buffer</a:t>
            </a:r>
            <a:endParaRPr lang="en-US" dirty="0"/>
          </a:p>
        </p:txBody>
      </p:sp>
      <p:cxnSp>
        <p:nvCxnSpPr>
          <p:cNvPr id="13" name="Straight Arrow Connector 12"/>
          <p:cNvCxnSpPr>
            <a:stCxn id="4" idx="2"/>
          </p:cNvCxnSpPr>
          <p:nvPr/>
        </p:nvCxnSpPr>
        <p:spPr>
          <a:xfrm rot="5400000">
            <a:off x="3898107" y="1245394"/>
            <a:ext cx="609600" cy="735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4" idx="2"/>
          </p:cNvCxnSpPr>
          <p:nvPr/>
        </p:nvCxnSpPr>
        <p:spPr>
          <a:xfrm rot="16200000" flipH="1">
            <a:off x="4437856" y="1440656"/>
            <a:ext cx="609601" cy="344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2"/>
          </p:cNvCxnSpPr>
          <p:nvPr/>
        </p:nvCxnSpPr>
        <p:spPr>
          <a:xfrm rot="16200000" flipH="1">
            <a:off x="4869656" y="1008856"/>
            <a:ext cx="444500" cy="1042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2"/>
          </p:cNvCxnSpPr>
          <p:nvPr/>
        </p:nvCxnSpPr>
        <p:spPr>
          <a:xfrm rot="5400000">
            <a:off x="3307557" y="654844"/>
            <a:ext cx="609601" cy="1916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1955056" y="20320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107456" y="21844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259856" y="23368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412256" y="24892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564656" y="26416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717056" y="27940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rapezoid 29"/>
          <p:cNvSpPr/>
          <p:nvPr/>
        </p:nvSpPr>
        <p:spPr>
          <a:xfrm>
            <a:off x="3683000" y="19177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rapezoid 31"/>
          <p:cNvSpPr/>
          <p:nvPr/>
        </p:nvSpPr>
        <p:spPr>
          <a:xfrm>
            <a:off x="3835400" y="20701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rapezoid 32"/>
          <p:cNvSpPr/>
          <p:nvPr/>
        </p:nvSpPr>
        <p:spPr>
          <a:xfrm>
            <a:off x="3987800" y="22225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rapezoid 33"/>
          <p:cNvSpPr/>
          <p:nvPr/>
        </p:nvSpPr>
        <p:spPr>
          <a:xfrm>
            <a:off x="4140200" y="23749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rapezoid 34"/>
          <p:cNvSpPr/>
          <p:nvPr/>
        </p:nvSpPr>
        <p:spPr>
          <a:xfrm>
            <a:off x="4292600" y="25273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gular Pentagon 35"/>
          <p:cNvSpPr/>
          <p:nvPr/>
        </p:nvSpPr>
        <p:spPr>
          <a:xfrm>
            <a:off x="4609356" y="2070101"/>
            <a:ext cx="305544" cy="1524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gular Pentagon 36"/>
          <p:cNvSpPr/>
          <p:nvPr/>
        </p:nvSpPr>
        <p:spPr>
          <a:xfrm>
            <a:off x="4761756" y="2222501"/>
            <a:ext cx="305544" cy="1524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gular Pentagon 37"/>
          <p:cNvSpPr/>
          <p:nvPr/>
        </p:nvSpPr>
        <p:spPr>
          <a:xfrm>
            <a:off x="4914156" y="2374901"/>
            <a:ext cx="305544" cy="1524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38"/>
          <p:cNvSpPr/>
          <p:nvPr/>
        </p:nvSpPr>
        <p:spPr>
          <a:xfrm>
            <a:off x="5588000" y="20701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Parallelogram 39"/>
          <p:cNvSpPr/>
          <p:nvPr/>
        </p:nvSpPr>
        <p:spPr>
          <a:xfrm>
            <a:off x="5740400" y="22225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Parallelogram 40"/>
          <p:cNvSpPr/>
          <p:nvPr/>
        </p:nvSpPr>
        <p:spPr>
          <a:xfrm>
            <a:off x="5892800" y="23749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Parallelogram 41"/>
          <p:cNvSpPr/>
          <p:nvPr/>
        </p:nvSpPr>
        <p:spPr>
          <a:xfrm>
            <a:off x="6045200" y="25273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Parallelogram 42"/>
          <p:cNvSpPr/>
          <p:nvPr/>
        </p:nvSpPr>
        <p:spPr>
          <a:xfrm>
            <a:off x="6197600" y="26797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Parallelogram 43"/>
          <p:cNvSpPr/>
          <p:nvPr/>
        </p:nvSpPr>
        <p:spPr>
          <a:xfrm>
            <a:off x="6350000" y="28321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flipV="1">
            <a:off x="4140200" y="2755901"/>
            <a:ext cx="1765300" cy="49529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3683000" y="2451101"/>
            <a:ext cx="1078756" cy="80009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945655" y="2489200"/>
            <a:ext cx="889745" cy="762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1498600" y="2679700"/>
            <a:ext cx="837455" cy="5715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 idx="1"/>
          </p:cNvCxnSpPr>
          <p:nvPr/>
        </p:nvCxnSpPr>
        <p:spPr>
          <a:xfrm rot="16200000" flipV="1">
            <a:off x="5947549" y="4771251"/>
            <a:ext cx="639802" cy="444500"/>
          </a:xfrm>
          <a:prstGeom prst="straightConnector1">
            <a:avLst/>
          </a:prstGeom>
          <a:ln w="5715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8" idx="0"/>
          </p:cNvCxnSpPr>
          <p:nvPr/>
        </p:nvCxnSpPr>
        <p:spPr>
          <a:xfrm rot="16200000" flipV="1">
            <a:off x="4971677" y="3307977"/>
            <a:ext cx="279402" cy="100404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825500" y="3403600"/>
            <a:ext cx="37338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Unzipped buffer</a:t>
            </a:r>
            <a:endParaRPr lang="en-US" dirty="0"/>
          </a:p>
        </p:txBody>
      </p:sp>
      <p:sp>
        <p:nvSpPr>
          <p:cNvPr id="58" name="Rectangle 57"/>
          <p:cNvSpPr/>
          <p:nvPr/>
        </p:nvSpPr>
        <p:spPr>
          <a:xfrm>
            <a:off x="4559300" y="4102100"/>
            <a:ext cx="24130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Zipped buffer</a:t>
            </a:r>
            <a:endParaRPr lang="en-US" dirty="0"/>
          </a:p>
        </p:txBody>
      </p:sp>
      <p:sp>
        <p:nvSpPr>
          <p:cNvPr id="59" name="Rectangle 58"/>
          <p:cNvSpPr/>
          <p:nvPr/>
        </p:nvSpPr>
        <p:spPr>
          <a:xfrm>
            <a:off x="4711700" y="4254500"/>
            <a:ext cx="24130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Zipped buffer</a:t>
            </a:r>
            <a:endParaRPr lang="en-US" dirty="0"/>
          </a:p>
        </p:txBody>
      </p:sp>
      <p:sp>
        <p:nvSpPr>
          <p:cNvPr id="63" name="TextBox 62"/>
          <p:cNvSpPr txBox="1"/>
          <p:nvPr/>
        </p:nvSpPr>
        <p:spPr>
          <a:xfrm rot="19830222">
            <a:off x="3173886" y="5403649"/>
            <a:ext cx="1018227" cy="369332"/>
          </a:xfrm>
          <a:prstGeom prst="rect">
            <a:avLst/>
          </a:prstGeom>
          <a:noFill/>
        </p:spPr>
        <p:txBody>
          <a:bodyPr wrap="none" rtlCol="0">
            <a:spAutoFit/>
          </a:bodyPr>
          <a:lstStyle/>
          <a:p>
            <a:r>
              <a:rPr lang="en-US" dirty="0" smtClean="0"/>
              <a:t>network</a:t>
            </a:r>
            <a:endParaRPr lang="en-US" dirty="0"/>
          </a:p>
        </p:txBody>
      </p:sp>
      <p:sp>
        <p:nvSpPr>
          <p:cNvPr id="64" name="TextBox 63"/>
          <p:cNvSpPr txBox="1"/>
          <p:nvPr/>
        </p:nvSpPr>
        <p:spPr>
          <a:xfrm>
            <a:off x="6057900" y="1461869"/>
            <a:ext cx="1270000" cy="646331"/>
          </a:xfrm>
          <a:prstGeom prst="rect">
            <a:avLst/>
          </a:prstGeom>
          <a:noFill/>
        </p:spPr>
        <p:txBody>
          <a:bodyPr wrap="square" rtlCol="0">
            <a:spAutoFit/>
          </a:bodyPr>
          <a:lstStyle/>
          <a:p>
            <a:pPr algn="ctr"/>
            <a:r>
              <a:rPr lang="en-US" dirty="0" smtClean="0"/>
              <a:t>Objects</a:t>
            </a:r>
          </a:p>
          <a:p>
            <a:pPr algn="ctr"/>
            <a:r>
              <a:rPr lang="en-US" dirty="0" smtClean="0"/>
              <a:t>in memory</a:t>
            </a:r>
            <a:endParaRPr lang="en-US" dirty="0"/>
          </a:p>
        </p:txBody>
      </p:sp>
      <p:sp>
        <p:nvSpPr>
          <p:cNvPr id="47" name="Oval 46"/>
          <p:cNvSpPr/>
          <p:nvPr/>
        </p:nvSpPr>
        <p:spPr>
          <a:xfrm rot="20794129">
            <a:off x="313010" y="3879300"/>
            <a:ext cx="8301788" cy="3079500"/>
          </a:xfrm>
          <a:prstGeom prst="ellipse">
            <a:avLst/>
          </a:prstGeom>
          <a:noFill/>
          <a:ln w="762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rot="20979086">
            <a:off x="169112" y="1461869"/>
            <a:ext cx="7158788" cy="2487831"/>
          </a:xfrm>
          <a:prstGeom prst="ellipse">
            <a:avLst/>
          </a:prstGeom>
          <a:noFill/>
          <a:ln w="28575" cap="flat" cmpd="sng" algn="ctr">
            <a:solidFill>
              <a:schemeClr val="accent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rot="816374">
            <a:off x="313888" y="2964226"/>
            <a:ext cx="7266540" cy="1748072"/>
          </a:xfrm>
          <a:prstGeom prst="ellipse">
            <a:avLst/>
          </a:prstGeom>
          <a:noFill/>
          <a:ln w="38100" cap="flat" cmpd="sng" algn="ctr">
            <a:solidFill>
              <a:schemeClr val="accent3"/>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accel="50000" decel="5000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1000" fill="hold"/>
                                        <p:tgtEl>
                                          <p:spTgt spid="49"/>
                                        </p:tgtEl>
                                        <p:attrNameLst>
                                          <p:attrName>ppt_x</p:attrName>
                                        </p:attrNameLst>
                                      </p:cBhvr>
                                      <p:tavLst>
                                        <p:tav tm="0">
                                          <p:val>
                                            <p:strVal val="0-#ppt_w/2"/>
                                          </p:val>
                                        </p:tav>
                                        <p:tav tm="100000">
                                          <p:val>
                                            <p:strVal val="#ppt_x"/>
                                          </p:val>
                                        </p:tav>
                                      </p:tavLst>
                                    </p:anim>
                                    <p:anim calcmode="lin" valueType="num">
                                      <p:cBhvr additive="base">
                                        <p:cTn id="18"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9" grpId="0" animBg="1"/>
      <p:bldP spid="51"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002002"/>
          </a:xfrm>
        </p:spPr>
        <p:txBody>
          <a:bodyPr/>
          <a:lstStyle/>
          <a:p>
            <a:r>
              <a:rPr lang="en-US" dirty="0" smtClean="0"/>
              <a:t>What is the </a:t>
            </a:r>
            <a:r>
              <a:rPr lang="en-US" dirty="0" err="1" smtClean="0">
                <a:solidFill>
                  <a:srgbClr val="F2D908"/>
                </a:solidFill>
              </a:rPr>
              <a:t>TreeCache</a:t>
            </a:r>
            <a:endParaRPr lang="en-US" dirty="0">
              <a:solidFill>
                <a:srgbClr val="F2D908"/>
              </a:solidFill>
            </a:endParaRPr>
          </a:p>
        </p:txBody>
      </p:sp>
      <p:sp>
        <p:nvSpPr>
          <p:cNvPr id="3" name="Content Placeholder 2"/>
          <p:cNvSpPr>
            <a:spLocks noGrp="1"/>
          </p:cNvSpPr>
          <p:nvPr>
            <p:ph idx="1"/>
          </p:nvPr>
        </p:nvSpPr>
        <p:spPr>
          <a:xfrm>
            <a:off x="779462" y="1417053"/>
            <a:ext cx="7581901" cy="4418971"/>
          </a:xfrm>
        </p:spPr>
        <p:txBody>
          <a:bodyPr>
            <a:normAutofit fontScale="92500" lnSpcReduction="20000"/>
          </a:bodyPr>
          <a:lstStyle/>
          <a:p>
            <a:r>
              <a:rPr lang="en-US" dirty="0" smtClean="0"/>
              <a:t>It groups into one buffer all blocks from the used branches.</a:t>
            </a:r>
          </a:p>
          <a:p>
            <a:r>
              <a:rPr lang="en-US" dirty="0" smtClean="0"/>
              <a:t>The blocks are sorted in ascending order and consecutive blocks merged such that the file is read sequentially.</a:t>
            </a:r>
          </a:p>
          <a:p>
            <a:r>
              <a:rPr lang="en-US" dirty="0" smtClean="0"/>
              <a:t>It reduces typically by a factor 10000 the number of transactions with the disk and in particular the network with servers like </a:t>
            </a:r>
            <a:r>
              <a:rPr lang="en-US" dirty="0" err="1" smtClean="0">
                <a:solidFill>
                  <a:srgbClr val="F2D908"/>
                </a:solidFill>
              </a:rPr>
              <a:t>xrootd</a:t>
            </a:r>
            <a:r>
              <a:rPr lang="en-US" dirty="0" smtClean="0"/>
              <a:t> or </a:t>
            </a:r>
            <a:r>
              <a:rPr lang="en-US" dirty="0" err="1" smtClean="0">
                <a:solidFill>
                  <a:srgbClr val="F2D908"/>
                </a:solidFill>
              </a:rPr>
              <a:t>dCache</a:t>
            </a:r>
            <a:r>
              <a:rPr lang="en-US" dirty="0" smtClean="0"/>
              <a:t>.</a:t>
            </a:r>
          </a:p>
          <a:p>
            <a:r>
              <a:rPr lang="en-US" dirty="0" smtClean="0"/>
              <a:t>The small blocks in the buffer can be unzipped in parallel on a multi-core machine.</a:t>
            </a:r>
          </a:p>
          <a:p>
            <a:r>
              <a:rPr lang="en-US" dirty="0" smtClean="0"/>
              <a:t>The typical size of the </a:t>
            </a:r>
            <a:r>
              <a:rPr lang="en-US" dirty="0" err="1" smtClean="0">
                <a:solidFill>
                  <a:srgbClr val="F2D908"/>
                </a:solidFill>
              </a:rPr>
              <a:t>TreeCache</a:t>
            </a:r>
            <a:r>
              <a:rPr lang="en-US" dirty="0" smtClean="0"/>
              <a:t> is 10 Mbytes, but higher values will always give better results. If you have no memory problem, set large values like 200 Mbytes.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000" dirty="0" err="1" smtClean="0"/>
              <a:t>TreeCache</a:t>
            </a:r>
            <a:r>
              <a:rPr lang="en-US" sz="5000" dirty="0" smtClean="0"/>
              <a:t>: new interface</a:t>
            </a:r>
            <a:endParaRPr lang="en-US" sz="5000" dirty="0"/>
          </a:p>
        </p:txBody>
      </p:sp>
      <p:sp>
        <p:nvSpPr>
          <p:cNvPr id="5" name="Content Placeholder 4"/>
          <p:cNvSpPr>
            <a:spLocks noGrp="1"/>
          </p:cNvSpPr>
          <p:nvPr>
            <p:ph idx="1"/>
          </p:nvPr>
        </p:nvSpPr>
        <p:spPr/>
        <p:txBody>
          <a:bodyPr/>
          <a:lstStyle/>
          <a:p>
            <a:r>
              <a:rPr lang="en-US" dirty="0" smtClean="0"/>
              <a:t>Facts: Most users did not know if they were using or not the </a:t>
            </a:r>
            <a:r>
              <a:rPr lang="en-US" dirty="0" err="1" smtClean="0">
                <a:solidFill>
                  <a:srgbClr val="F2D908"/>
                </a:solidFill>
              </a:rPr>
              <a:t>TreeCache</a:t>
            </a:r>
            <a:r>
              <a:rPr lang="en-US" dirty="0" smtClean="0"/>
              <a:t>.</a:t>
            </a:r>
          </a:p>
          <a:p>
            <a:r>
              <a:rPr lang="en-US" dirty="0" smtClean="0"/>
              <a:t>We decided to implement a simpler interface from </a:t>
            </a:r>
            <a:r>
              <a:rPr lang="en-US" dirty="0" err="1" smtClean="0">
                <a:solidFill>
                  <a:srgbClr val="F2D908"/>
                </a:solidFill>
              </a:rPr>
              <a:t>TTree</a:t>
            </a:r>
            <a:r>
              <a:rPr lang="en-US" dirty="0" smtClean="0"/>
              <a:t> itself (no need to know about the class </a:t>
            </a:r>
            <a:r>
              <a:rPr lang="en-US" dirty="0" err="1" smtClean="0"/>
              <a:t>TTreeCache</a:t>
            </a:r>
            <a:r>
              <a:rPr lang="en-US" dirty="0" smtClean="0"/>
              <a:t> anymore).</a:t>
            </a:r>
          </a:p>
          <a:p>
            <a:r>
              <a:rPr lang="en-US" dirty="0" smtClean="0"/>
              <a:t>Because some users claimed to use the </a:t>
            </a:r>
            <a:r>
              <a:rPr lang="en-US" dirty="0" err="1" smtClean="0">
                <a:solidFill>
                  <a:srgbClr val="F2D908"/>
                </a:solidFill>
              </a:rPr>
              <a:t>TreeCache</a:t>
            </a:r>
            <a:r>
              <a:rPr lang="en-US" dirty="0" smtClean="0"/>
              <a:t> and the results clearly showing the contrary, we decided to implement a new IO monitoring class </a:t>
            </a:r>
            <a:r>
              <a:rPr lang="en-US" dirty="0" err="1" smtClean="0">
                <a:solidFill>
                  <a:srgbClr val="F2D908"/>
                </a:solidFill>
              </a:rPr>
              <a:t>TTreePerfStats</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88634"/>
          </a:xfrm>
        </p:spPr>
        <p:txBody>
          <a:bodyPr/>
          <a:lstStyle/>
          <a:p>
            <a:r>
              <a:rPr lang="en-US" dirty="0" smtClean="0"/>
              <a:t>Use </a:t>
            </a:r>
            <a:r>
              <a:rPr lang="en-US" dirty="0" err="1" smtClean="0"/>
              <a:t>TTreePerfStats</a:t>
            </a:r>
            <a:endParaRPr lang="en-US" dirty="0"/>
          </a:p>
        </p:txBody>
      </p:sp>
      <p:sp>
        <p:nvSpPr>
          <p:cNvPr id="3" name="TextBox 2"/>
          <p:cNvSpPr txBox="1"/>
          <p:nvPr/>
        </p:nvSpPr>
        <p:spPr>
          <a:xfrm>
            <a:off x="488146" y="1270000"/>
            <a:ext cx="7203114" cy="3139321"/>
          </a:xfrm>
          <a:prstGeom prst="rect">
            <a:avLst/>
          </a:prstGeom>
          <a:solidFill>
            <a:schemeClr val="accent1">
              <a:lumMod val="20000"/>
              <a:lumOff val="80000"/>
            </a:schemeClr>
          </a:solidFill>
        </p:spPr>
        <p:txBody>
          <a:bodyPr wrap="none" rtlCol="0">
            <a:spAutoFit/>
          </a:bodyPr>
          <a:lstStyle/>
          <a:p>
            <a:r>
              <a:rPr lang="en-US" sz="1200" b="1" dirty="0" smtClean="0">
                <a:solidFill>
                  <a:srgbClr val="0000FF"/>
                </a:solidFill>
                <a:latin typeface="Courier New"/>
                <a:cs typeface="Courier New"/>
              </a:rPr>
              <a:t>void </a:t>
            </a:r>
            <a:r>
              <a:rPr lang="en-US" sz="1200" b="1" dirty="0" err="1" smtClean="0">
                <a:solidFill>
                  <a:srgbClr val="0000FF"/>
                </a:solidFill>
                <a:latin typeface="Courier New"/>
                <a:cs typeface="Courier New"/>
              </a:rPr>
              <a:t>taodr(Int_t</a:t>
            </a:r>
            <a:r>
              <a:rPr lang="en-US" sz="1200" b="1" dirty="0" smtClean="0">
                <a:solidFill>
                  <a:srgbClr val="0000FF"/>
                </a:solidFill>
                <a:latin typeface="Courier New"/>
                <a:cs typeface="Courier New"/>
              </a:rPr>
              <a:t> </a:t>
            </a:r>
            <a:r>
              <a:rPr lang="en-US" sz="1200" b="1" dirty="0" err="1" smtClean="0">
                <a:solidFill>
                  <a:srgbClr val="0000FF"/>
                </a:solidFill>
                <a:latin typeface="Courier New"/>
                <a:cs typeface="Courier New"/>
              </a:rPr>
              <a:t>cachesize</a:t>
            </a:r>
            <a:r>
              <a:rPr lang="en-US" sz="1200" b="1" dirty="0" smtClean="0">
                <a:solidFill>
                  <a:srgbClr val="0000FF"/>
                </a:solidFill>
                <a:latin typeface="Courier New"/>
                <a:cs typeface="Courier New"/>
              </a:rPr>
              <a:t>=10000000) {</a:t>
            </a:r>
          </a:p>
          <a:p>
            <a:r>
              <a:rPr lang="en-US" sz="1200" b="1" dirty="0" smtClean="0">
                <a:solidFill>
                  <a:srgbClr val="0000FF"/>
                </a:solidFill>
                <a:latin typeface="Courier New"/>
                <a:cs typeface="Courier New"/>
              </a:rPr>
              <a:t>   </a:t>
            </a:r>
            <a:r>
              <a:rPr lang="en-US" sz="1200" b="1" dirty="0" err="1" smtClean="0">
                <a:solidFill>
                  <a:srgbClr val="0000FF"/>
                </a:solidFill>
                <a:latin typeface="Courier New"/>
                <a:cs typeface="Courier New"/>
              </a:rPr>
              <a:t>gSystem</a:t>
            </a:r>
            <a:r>
              <a:rPr lang="en-US" sz="1200" b="1" dirty="0" smtClean="0">
                <a:solidFill>
                  <a:srgbClr val="0000FF"/>
                </a:solidFill>
                <a:latin typeface="Courier New"/>
                <a:cs typeface="Courier New"/>
              </a:rPr>
              <a:t>-&gt;</a:t>
            </a:r>
            <a:r>
              <a:rPr lang="en-US" sz="1200" b="1" dirty="0" err="1" smtClean="0">
                <a:solidFill>
                  <a:srgbClr val="0000FF"/>
                </a:solidFill>
                <a:latin typeface="Courier New"/>
                <a:cs typeface="Courier New"/>
              </a:rPr>
              <a:t>Load("aod/aod</a:t>
            </a:r>
            <a:r>
              <a:rPr lang="en-US" sz="1200" b="1" dirty="0" smtClean="0">
                <a:solidFill>
                  <a:srgbClr val="0000FF"/>
                </a:solidFill>
                <a:latin typeface="Courier New"/>
                <a:cs typeface="Courier New"/>
              </a:rPr>
              <a:t>");  //shared lib generated with </a:t>
            </a:r>
            <a:r>
              <a:rPr lang="en-US" sz="1200" b="1" dirty="0" err="1" smtClean="0">
                <a:solidFill>
                  <a:srgbClr val="0000FF"/>
                </a:solidFill>
                <a:latin typeface="Courier New"/>
                <a:cs typeface="Courier New"/>
              </a:rPr>
              <a:t>TFile::MakeProject</a:t>
            </a:r>
            <a:endParaRPr lang="en-US" sz="1200" b="1" dirty="0" smtClean="0">
              <a:solidFill>
                <a:srgbClr val="0000FF"/>
              </a:solidFill>
              <a:latin typeface="Courier New"/>
              <a:cs typeface="Courier New"/>
            </a:endParaRPr>
          </a:p>
          <a:p>
            <a:r>
              <a:rPr lang="en-US" sz="1200" b="1" dirty="0" smtClean="0">
                <a:solidFill>
                  <a:srgbClr val="0000FF"/>
                </a:solidFill>
                <a:latin typeface="Courier New"/>
                <a:cs typeface="Courier New"/>
              </a:rPr>
              <a:t>   </a:t>
            </a:r>
            <a:r>
              <a:rPr lang="en-US" sz="1200" b="1" dirty="0" err="1" smtClean="0">
                <a:solidFill>
                  <a:srgbClr val="0000FF"/>
                </a:solidFill>
                <a:latin typeface="Courier New"/>
                <a:cs typeface="Courier New"/>
              </a:rPr>
              <a:t>TFile</a:t>
            </a:r>
            <a:r>
              <a:rPr lang="en-US" sz="1200" b="1" dirty="0" smtClean="0">
                <a:solidFill>
                  <a:srgbClr val="0000FF"/>
                </a:solidFill>
                <a:latin typeface="Courier New"/>
                <a:cs typeface="Courier New"/>
              </a:rPr>
              <a:t> *</a:t>
            </a:r>
            <a:r>
              <a:rPr lang="en-US" sz="1200" b="1" dirty="0" err="1" smtClean="0">
                <a:solidFill>
                  <a:srgbClr val="0000FF"/>
                </a:solidFill>
                <a:latin typeface="Courier New"/>
                <a:cs typeface="Courier New"/>
              </a:rPr>
              <a:t>f</a:t>
            </a:r>
            <a:r>
              <a:rPr lang="en-US" sz="1200" b="1" dirty="0" smtClean="0">
                <a:solidFill>
                  <a:srgbClr val="0000FF"/>
                </a:solidFill>
                <a:latin typeface="Courier New"/>
                <a:cs typeface="Courier New"/>
              </a:rPr>
              <a:t> = TFile::Open("AOD.067184.big.pool.root");</a:t>
            </a:r>
          </a:p>
          <a:p>
            <a:r>
              <a:rPr lang="en-US" sz="1200" b="1" dirty="0" smtClean="0">
                <a:solidFill>
                  <a:srgbClr val="0000FF"/>
                </a:solidFill>
                <a:latin typeface="Courier New"/>
                <a:cs typeface="Courier New"/>
              </a:rPr>
              <a:t>   </a:t>
            </a:r>
            <a:r>
              <a:rPr lang="en-US" sz="1200" b="1" dirty="0" err="1" smtClean="0">
                <a:solidFill>
                  <a:srgbClr val="0000FF"/>
                </a:solidFill>
                <a:latin typeface="Courier New"/>
                <a:cs typeface="Courier New"/>
              </a:rPr>
              <a:t>TTree</a:t>
            </a:r>
            <a:r>
              <a:rPr lang="en-US" sz="1200" b="1" dirty="0" smtClean="0">
                <a:solidFill>
                  <a:srgbClr val="0000FF"/>
                </a:solidFill>
                <a:latin typeface="Courier New"/>
                <a:cs typeface="Courier New"/>
              </a:rPr>
              <a:t> *T = (</a:t>
            </a:r>
            <a:r>
              <a:rPr lang="en-US" sz="1200" b="1" dirty="0" err="1" smtClean="0">
                <a:solidFill>
                  <a:srgbClr val="0000FF"/>
                </a:solidFill>
                <a:latin typeface="Courier New"/>
                <a:cs typeface="Courier New"/>
              </a:rPr>
              <a:t>TTree</a:t>
            </a:r>
            <a:r>
              <a:rPr lang="en-US" sz="1200" b="1" dirty="0" smtClean="0">
                <a:solidFill>
                  <a:srgbClr val="0000FF"/>
                </a:solidFill>
                <a:latin typeface="Courier New"/>
                <a:cs typeface="Courier New"/>
              </a:rPr>
              <a:t>*)</a:t>
            </a:r>
            <a:r>
              <a:rPr lang="en-US" sz="1200" b="1" dirty="0" err="1" smtClean="0">
                <a:solidFill>
                  <a:srgbClr val="0000FF"/>
                </a:solidFill>
                <a:latin typeface="Courier New"/>
                <a:cs typeface="Courier New"/>
              </a:rPr>
              <a:t>f</a:t>
            </a:r>
            <a:r>
              <a:rPr lang="en-US" sz="1200" b="1" dirty="0" smtClean="0">
                <a:solidFill>
                  <a:srgbClr val="0000FF"/>
                </a:solidFill>
                <a:latin typeface="Courier New"/>
                <a:cs typeface="Courier New"/>
              </a:rPr>
              <a:t>-&gt;</a:t>
            </a:r>
            <a:r>
              <a:rPr lang="en-US" sz="1200" b="1" dirty="0" err="1" smtClean="0">
                <a:solidFill>
                  <a:srgbClr val="0000FF"/>
                </a:solidFill>
                <a:latin typeface="Courier New"/>
                <a:cs typeface="Courier New"/>
              </a:rPr>
              <a:t>Get("CollectionTree</a:t>
            </a:r>
            <a:r>
              <a:rPr lang="en-US" sz="1200" b="1" dirty="0" smtClean="0">
                <a:solidFill>
                  <a:srgbClr val="0000FF"/>
                </a:solidFill>
                <a:latin typeface="Courier New"/>
                <a:cs typeface="Courier New"/>
              </a:rPr>
              <a:t>");</a:t>
            </a:r>
          </a:p>
          <a:p>
            <a:r>
              <a:rPr lang="en-US" sz="1200" b="1" dirty="0" smtClean="0">
                <a:solidFill>
                  <a:srgbClr val="0000FF"/>
                </a:solidFill>
                <a:latin typeface="Courier New"/>
                <a:cs typeface="Courier New"/>
              </a:rPr>
              <a:t>   Long64_t </a:t>
            </a:r>
            <a:r>
              <a:rPr lang="en-US" sz="1200" b="1" dirty="0" err="1" smtClean="0">
                <a:solidFill>
                  <a:srgbClr val="0000FF"/>
                </a:solidFill>
                <a:latin typeface="Courier New"/>
                <a:cs typeface="Courier New"/>
              </a:rPr>
              <a:t>nentries</a:t>
            </a:r>
            <a:r>
              <a:rPr lang="en-US" sz="1200" b="1" dirty="0" smtClean="0">
                <a:solidFill>
                  <a:srgbClr val="0000FF"/>
                </a:solidFill>
                <a:latin typeface="Courier New"/>
                <a:cs typeface="Courier New"/>
              </a:rPr>
              <a:t> = T-&gt;</a:t>
            </a:r>
            <a:r>
              <a:rPr lang="en-US" sz="1200" b="1" dirty="0" err="1" smtClean="0">
                <a:solidFill>
                  <a:srgbClr val="0000FF"/>
                </a:solidFill>
                <a:latin typeface="Courier New"/>
                <a:cs typeface="Courier New"/>
              </a:rPr>
              <a:t>GetEntries</a:t>
            </a:r>
            <a:r>
              <a:rPr lang="en-US" sz="1200" b="1" dirty="0" smtClean="0">
                <a:solidFill>
                  <a:srgbClr val="0000FF"/>
                </a:solidFill>
                <a:latin typeface="Courier New"/>
                <a:cs typeface="Courier New"/>
              </a:rPr>
              <a:t>();</a:t>
            </a:r>
          </a:p>
          <a:p>
            <a:r>
              <a:rPr lang="en-US" sz="1200" b="1" dirty="0" smtClean="0">
                <a:solidFill>
                  <a:srgbClr val="000000"/>
                </a:solidFill>
                <a:latin typeface="Courier New"/>
                <a:cs typeface="Courier New"/>
              </a:rPr>
              <a:t>   T-&gt;</a:t>
            </a:r>
            <a:r>
              <a:rPr lang="en-US" sz="1200" b="1" dirty="0" err="1" smtClean="0">
                <a:solidFill>
                  <a:srgbClr val="000000"/>
                </a:solidFill>
                <a:latin typeface="Courier New"/>
                <a:cs typeface="Courier New"/>
              </a:rPr>
              <a:t>SetCacheSize(cachesize</a:t>
            </a:r>
            <a:r>
              <a:rPr lang="en-US" sz="1200" b="1" dirty="0" smtClean="0">
                <a:solidFill>
                  <a:srgbClr val="000000"/>
                </a:solidFill>
                <a:latin typeface="Courier New"/>
                <a:cs typeface="Courier New"/>
              </a:rPr>
              <a:t>);</a:t>
            </a:r>
          </a:p>
          <a:p>
            <a:r>
              <a:rPr lang="en-US" sz="1200" b="1" dirty="0" smtClean="0">
                <a:solidFill>
                  <a:srgbClr val="000000"/>
                </a:solidFill>
                <a:latin typeface="Courier New"/>
                <a:cs typeface="Courier New"/>
              </a:rPr>
              <a:t>   T-&gt;</a:t>
            </a:r>
            <a:r>
              <a:rPr lang="en-US" sz="1200" b="1" dirty="0" err="1" smtClean="0">
                <a:solidFill>
                  <a:srgbClr val="000000"/>
                </a:solidFill>
                <a:latin typeface="Courier New"/>
                <a:cs typeface="Courier New"/>
              </a:rPr>
              <a:t>AddBranchToCache</a:t>
            </a:r>
            <a:r>
              <a:rPr lang="en-US" sz="1200" b="1" dirty="0" smtClean="0">
                <a:solidFill>
                  <a:srgbClr val="000000"/>
                </a:solidFill>
                <a:latin typeface="Courier New"/>
                <a:cs typeface="Courier New"/>
              </a:rPr>
              <a:t>("*",</a:t>
            </a:r>
            <a:r>
              <a:rPr lang="en-US" sz="1200" b="1" dirty="0" err="1" smtClean="0">
                <a:solidFill>
                  <a:srgbClr val="000000"/>
                </a:solidFill>
                <a:latin typeface="Courier New"/>
                <a:cs typeface="Courier New"/>
              </a:rPr>
              <a:t>kTRUE</a:t>
            </a:r>
            <a:r>
              <a:rPr lang="en-US" sz="1200" b="1" dirty="0" smtClean="0">
                <a:solidFill>
                  <a:srgbClr val="000000"/>
                </a:solidFill>
                <a:latin typeface="Courier New"/>
                <a:cs typeface="Courier New"/>
              </a:rPr>
              <a:t>);</a:t>
            </a:r>
          </a:p>
          <a:p>
            <a:r>
              <a:rPr lang="en-US" sz="1200" b="1" dirty="0" smtClean="0">
                <a:solidFill>
                  <a:srgbClr val="0000FF"/>
                </a:solidFill>
                <a:latin typeface="Courier New"/>
                <a:cs typeface="Courier New"/>
              </a:rPr>
              <a:t>   </a:t>
            </a:r>
          </a:p>
          <a:p>
            <a:r>
              <a:rPr lang="en-US" sz="1200" b="1" dirty="0" smtClean="0">
                <a:solidFill>
                  <a:srgbClr val="0000FF"/>
                </a:solidFill>
                <a:latin typeface="Courier New"/>
                <a:cs typeface="Courier New"/>
              </a:rPr>
              <a:t>   </a:t>
            </a:r>
            <a:r>
              <a:rPr lang="en-US" sz="1200" b="1" dirty="0" err="1" smtClean="0">
                <a:solidFill>
                  <a:schemeClr val="accent4"/>
                </a:solidFill>
                <a:latin typeface="Courier New"/>
                <a:cs typeface="Courier New"/>
              </a:rPr>
              <a:t>TTreePerfStats</a:t>
            </a:r>
            <a:r>
              <a:rPr lang="en-US" sz="1200" b="1" dirty="0" smtClean="0">
                <a:solidFill>
                  <a:schemeClr val="accent4"/>
                </a:solidFill>
                <a:latin typeface="Courier New"/>
                <a:cs typeface="Courier New"/>
              </a:rPr>
              <a:t> </a:t>
            </a:r>
            <a:r>
              <a:rPr lang="en-US" sz="1200" b="1" dirty="0" err="1" smtClean="0">
                <a:solidFill>
                  <a:schemeClr val="accent4"/>
                </a:solidFill>
                <a:latin typeface="Courier New"/>
                <a:cs typeface="Courier New"/>
              </a:rPr>
              <a:t>ps("ioperf",T</a:t>
            </a:r>
            <a:r>
              <a:rPr lang="en-US" sz="1200" b="1" dirty="0" smtClean="0">
                <a:solidFill>
                  <a:schemeClr val="accent4"/>
                </a:solidFill>
                <a:latin typeface="Courier New"/>
                <a:cs typeface="Courier New"/>
              </a:rPr>
              <a:t>);</a:t>
            </a:r>
          </a:p>
          <a:p>
            <a:r>
              <a:rPr lang="en-US" sz="1200" b="1" dirty="0" smtClean="0">
                <a:solidFill>
                  <a:srgbClr val="0000FF"/>
                </a:solidFill>
                <a:latin typeface="Courier New"/>
                <a:cs typeface="Courier New"/>
              </a:rPr>
              <a:t>   </a:t>
            </a:r>
          </a:p>
          <a:p>
            <a:r>
              <a:rPr lang="en-US" sz="1200" b="1" dirty="0" smtClean="0">
                <a:solidFill>
                  <a:srgbClr val="0000FF"/>
                </a:solidFill>
                <a:latin typeface="Courier New"/>
                <a:cs typeface="Courier New"/>
              </a:rPr>
              <a:t>   for (Long64_t </a:t>
            </a:r>
            <a:r>
              <a:rPr lang="en-US" sz="1200" b="1" dirty="0" err="1" smtClean="0">
                <a:solidFill>
                  <a:srgbClr val="0000FF"/>
                </a:solidFill>
                <a:latin typeface="Courier New"/>
                <a:cs typeface="Courier New"/>
              </a:rPr>
              <a:t>i</a:t>
            </a:r>
            <a:r>
              <a:rPr lang="en-US" sz="1200" b="1" dirty="0" smtClean="0">
                <a:solidFill>
                  <a:srgbClr val="0000FF"/>
                </a:solidFill>
                <a:latin typeface="Courier New"/>
                <a:cs typeface="Courier New"/>
              </a:rPr>
              <a:t>=0;i&lt;</a:t>
            </a:r>
            <a:r>
              <a:rPr lang="en-US" sz="1200" b="1" dirty="0" err="1" smtClean="0">
                <a:solidFill>
                  <a:srgbClr val="0000FF"/>
                </a:solidFill>
                <a:latin typeface="Courier New"/>
                <a:cs typeface="Courier New"/>
              </a:rPr>
              <a:t>nentries;i</a:t>
            </a:r>
            <a:r>
              <a:rPr lang="en-US" sz="1200" b="1" dirty="0" smtClean="0">
                <a:solidFill>
                  <a:srgbClr val="0000FF"/>
                </a:solidFill>
                <a:latin typeface="Courier New"/>
                <a:cs typeface="Courier New"/>
              </a:rPr>
              <a:t>++) {</a:t>
            </a:r>
          </a:p>
          <a:p>
            <a:r>
              <a:rPr lang="en-US" sz="1200" b="1" dirty="0" smtClean="0">
                <a:solidFill>
                  <a:srgbClr val="0000FF"/>
                </a:solidFill>
                <a:latin typeface="Courier New"/>
                <a:cs typeface="Courier New"/>
              </a:rPr>
              <a:t>      T-&gt;</a:t>
            </a:r>
            <a:r>
              <a:rPr lang="en-US" sz="1200" b="1" dirty="0" err="1" smtClean="0">
                <a:solidFill>
                  <a:srgbClr val="0000FF"/>
                </a:solidFill>
                <a:latin typeface="Courier New"/>
                <a:cs typeface="Courier New"/>
              </a:rPr>
              <a:t>GetEntry(i</a:t>
            </a:r>
            <a:r>
              <a:rPr lang="en-US" sz="1200" b="1" dirty="0" smtClean="0">
                <a:solidFill>
                  <a:srgbClr val="0000FF"/>
                </a:solidFill>
                <a:latin typeface="Courier New"/>
                <a:cs typeface="Courier New"/>
              </a:rPr>
              <a:t>);</a:t>
            </a:r>
          </a:p>
          <a:p>
            <a:r>
              <a:rPr lang="en-US" sz="1200" b="1" dirty="0" smtClean="0">
                <a:solidFill>
                  <a:srgbClr val="0000FF"/>
                </a:solidFill>
                <a:latin typeface="Courier New"/>
                <a:cs typeface="Courier New"/>
              </a:rPr>
              <a:t>   }</a:t>
            </a:r>
          </a:p>
          <a:p>
            <a:r>
              <a:rPr lang="en-US" sz="1200" b="1" dirty="0" smtClean="0">
                <a:solidFill>
                  <a:srgbClr val="0000FF"/>
                </a:solidFill>
                <a:latin typeface="Courier New"/>
                <a:cs typeface="Courier New"/>
              </a:rPr>
              <a:t>   </a:t>
            </a:r>
            <a:r>
              <a:rPr lang="en-US" sz="1200" b="1" dirty="0" err="1" smtClean="0">
                <a:solidFill>
                  <a:srgbClr val="C61B1B"/>
                </a:solidFill>
                <a:latin typeface="Courier New"/>
                <a:cs typeface="Courier New"/>
              </a:rPr>
              <a:t>ps.SaveAs("aodperf.root</a:t>
            </a:r>
            <a:r>
              <a:rPr lang="en-US" sz="1200" b="1" dirty="0" smtClean="0">
                <a:solidFill>
                  <a:srgbClr val="C61B1B"/>
                </a:solidFill>
                <a:latin typeface="Courier New"/>
                <a:cs typeface="Courier New"/>
              </a:rPr>
              <a:t>")</a:t>
            </a:r>
            <a:r>
              <a:rPr lang="en-US" sz="1200" b="1" dirty="0" smtClean="0">
                <a:solidFill>
                  <a:srgbClr val="0000FF"/>
                </a:solidFill>
                <a:latin typeface="Courier New"/>
                <a:cs typeface="Courier New"/>
              </a:rPr>
              <a:t>;</a:t>
            </a:r>
          </a:p>
          <a:p>
            <a:r>
              <a:rPr lang="en-US" sz="1200" b="1" dirty="0" smtClean="0">
                <a:solidFill>
                  <a:srgbClr val="0000FF"/>
                </a:solidFill>
                <a:latin typeface="Courier New"/>
                <a:cs typeface="Courier New"/>
              </a:rPr>
              <a:t>}</a:t>
            </a:r>
          </a:p>
          <a:p>
            <a:endParaRPr lang="en-US" b="1" dirty="0">
              <a:latin typeface="Courier New"/>
              <a:cs typeface="Courier New"/>
            </a:endParaRPr>
          </a:p>
        </p:txBody>
      </p:sp>
      <p:sp>
        <p:nvSpPr>
          <p:cNvPr id="4" name="TextBox 3"/>
          <p:cNvSpPr txBox="1"/>
          <p:nvPr/>
        </p:nvSpPr>
        <p:spPr>
          <a:xfrm>
            <a:off x="5729020" y="2948794"/>
            <a:ext cx="3249321" cy="646331"/>
          </a:xfrm>
          <a:prstGeom prst="rect">
            <a:avLst/>
          </a:prstGeom>
          <a:solidFill>
            <a:schemeClr val="accent1">
              <a:lumMod val="75000"/>
            </a:schemeClr>
          </a:solidFill>
        </p:spPr>
        <p:txBody>
          <a:bodyPr wrap="square" rtlCol="0">
            <a:spAutoFit/>
          </a:bodyPr>
          <a:lstStyle/>
          <a:p>
            <a:r>
              <a:rPr lang="en-US" dirty="0" smtClean="0">
                <a:solidFill>
                  <a:srgbClr val="0000FF"/>
                </a:solidFill>
              </a:rPr>
              <a:t>Root &gt;</a:t>
            </a:r>
            <a:r>
              <a:rPr lang="en-US" dirty="0" smtClean="0"/>
              <a:t> </a:t>
            </a:r>
            <a:r>
              <a:rPr lang="en-US" dirty="0" err="1" smtClean="0">
                <a:solidFill>
                  <a:srgbClr val="C61B1B"/>
                </a:solidFill>
              </a:rPr>
              <a:t>TFile</a:t>
            </a:r>
            <a:r>
              <a:rPr lang="en-US" dirty="0" smtClean="0">
                <a:solidFill>
                  <a:srgbClr val="C61B1B"/>
                </a:solidFill>
              </a:rPr>
              <a:t> </a:t>
            </a:r>
            <a:r>
              <a:rPr lang="en-US" dirty="0" err="1" smtClean="0">
                <a:solidFill>
                  <a:srgbClr val="C61B1B"/>
                </a:solidFill>
              </a:rPr>
              <a:t>f(“aodperf.root</a:t>
            </a:r>
            <a:r>
              <a:rPr lang="en-US" dirty="0" smtClean="0">
                <a:solidFill>
                  <a:srgbClr val="C61B1B"/>
                </a:solidFill>
              </a:rPr>
              <a:t>”)</a:t>
            </a:r>
          </a:p>
          <a:p>
            <a:r>
              <a:rPr lang="en-US" dirty="0" smtClean="0">
                <a:solidFill>
                  <a:srgbClr val="0000FF"/>
                </a:solidFill>
              </a:rPr>
              <a:t>Root &gt;</a:t>
            </a:r>
            <a:r>
              <a:rPr lang="en-US" dirty="0" smtClean="0"/>
              <a:t> </a:t>
            </a:r>
            <a:r>
              <a:rPr lang="en-US" dirty="0" err="1" smtClean="0">
                <a:solidFill>
                  <a:srgbClr val="C61B1B"/>
                </a:solidFill>
              </a:rPr>
              <a:t>ioperf.Draw</a:t>
            </a:r>
            <a:r>
              <a:rPr lang="en-US" dirty="0" smtClean="0">
                <a:solidFill>
                  <a:srgbClr val="C61B1B"/>
                </a:solidFill>
              </a:rPr>
              <a:t>()</a:t>
            </a:r>
            <a:endParaRPr lang="en-US" dirty="0">
              <a:solidFill>
                <a:srgbClr val="C61B1B"/>
              </a:solidFill>
            </a:endParaRPr>
          </a:p>
        </p:txBody>
      </p:sp>
      <p:pic>
        <p:nvPicPr>
          <p:cNvPr id="5" name="Picture 4"/>
          <p:cNvPicPr>
            <a:picLocks noChangeAspect="1"/>
          </p:cNvPicPr>
          <p:nvPr/>
        </p:nvPicPr>
        <p:blipFill>
          <a:blip r:embed="rId2"/>
          <a:stretch>
            <a:fillRect/>
          </a:stretch>
        </p:blipFill>
        <p:spPr>
          <a:xfrm>
            <a:off x="4533330" y="4028156"/>
            <a:ext cx="3828033" cy="2608987"/>
          </a:xfrm>
          <a:prstGeom prst="rect">
            <a:avLst/>
          </a:prstGeom>
        </p:spPr>
      </p:pic>
      <p:cxnSp>
        <p:nvCxnSpPr>
          <p:cNvPr id="7" name="Straight Arrow Connector 6"/>
          <p:cNvCxnSpPr/>
          <p:nvPr/>
        </p:nvCxnSpPr>
        <p:spPr>
          <a:xfrm flipV="1">
            <a:off x="3299364" y="3313378"/>
            <a:ext cx="2429656" cy="5474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4" idx="2"/>
          </p:cNvCxnSpPr>
          <p:nvPr/>
        </p:nvCxnSpPr>
        <p:spPr>
          <a:xfrm rot="5400000">
            <a:off x="7111714" y="3786188"/>
            <a:ext cx="433031" cy="509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ROOT IO</a:t>
            </a:r>
            <a:endParaRPr lang="en-US" dirty="0"/>
          </a:p>
        </p:txBody>
      </p:sp>
      <p:sp>
        <p:nvSpPr>
          <p:cNvPr id="5" name="Text Placeholder 4"/>
          <p:cNvSpPr>
            <a:spLocks noGrp="1"/>
          </p:cNvSpPr>
          <p:nvPr>
            <p:ph type="body" idx="1"/>
          </p:nvPr>
        </p:nvSpPr>
        <p:spPr>
          <a:xfrm>
            <a:off x="820738" y="3224213"/>
            <a:ext cx="7506211" cy="1356187"/>
          </a:xfrm>
        </p:spPr>
        <p:txBody>
          <a:bodyPr>
            <a:normAutofit/>
          </a:bodyPr>
          <a:lstStyle/>
          <a:p>
            <a:r>
              <a:rPr lang="en-US" sz="8000" dirty="0" smtClean="0"/>
              <a:t>Basics</a:t>
            </a:r>
            <a:endParaRPr lang="en-US" sz="8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79462" y="107577"/>
            <a:ext cx="7581901" cy="1314823"/>
          </a:xfrm>
        </p:spPr>
        <p:txBody>
          <a:bodyPr/>
          <a:lstStyle/>
          <a:p>
            <a:r>
              <a:rPr lang="en-US" sz="3800" dirty="0" smtClean="0"/>
              <a:t>Performance with</a:t>
            </a:r>
            <a:br>
              <a:rPr lang="en-US" sz="3800" dirty="0" smtClean="0"/>
            </a:br>
            <a:r>
              <a:rPr lang="en-US" sz="3800" dirty="0" smtClean="0"/>
              <a:t>standard ROOT example</a:t>
            </a:r>
            <a:endParaRPr lang="en-US" sz="3800" dirty="0"/>
          </a:p>
        </p:txBody>
      </p:sp>
      <p:pic>
        <p:nvPicPr>
          <p:cNvPr id="5" name="Picture 4"/>
          <p:cNvPicPr>
            <a:picLocks noChangeAspect="1"/>
          </p:cNvPicPr>
          <p:nvPr/>
        </p:nvPicPr>
        <p:blipFill>
          <a:blip r:embed="rId2"/>
          <a:stretch>
            <a:fillRect/>
          </a:stretch>
        </p:blipFill>
        <p:spPr>
          <a:xfrm>
            <a:off x="482600" y="1422400"/>
            <a:ext cx="7448550" cy="48791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conditions</a:t>
            </a:r>
            <a:endParaRPr lang="en-US" dirty="0"/>
          </a:p>
        </p:txBody>
      </p:sp>
      <p:sp>
        <p:nvSpPr>
          <p:cNvPr id="3" name="Content Placeholder 2"/>
          <p:cNvSpPr>
            <a:spLocks noGrp="1"/>
          </p:cNvSpPr>
          <p:nvPr>
            <p:ph idx="1"/>
          </p:nvPr>
        </p:nvSpPr>
        <p:spPr>
          <a:xfrm>
            <a:off x="534738" y="1882588"/>
            <a:ext cx="8288420" cy="3953436"/>
          </a:xfrm>
        </p:spPr>
        <p:txBody>
          <a:bodyPr>
            <a:normAutofit lnSpcReduction="10000"/>
          </a:bodyPr>
          <a:lstStyle/>
          <a:p>
            <a:r>
              <a:rPr lang="en-US" dirty="0" smtClean="0"/>
              <a:t>Because both the </a:t>
            </a:r>
            <a:r>
              <a:rPr lang="en-US" dirty="0" err="1" smtClean="0">
                <a:solidFill>
                  <a:srgbClr val="F2D908"/>
                </a:solidFill>
              </a:rPr>
              <a:t>TreeCache</a:t>
            </a:r>
            <a:r>
              <a:rPr lang="en-US" dirty="0" smtClean="0">
                <a:solidFill>
                  <a:srgbClr val="F2D908"/>
                </a:solidFill>
              </a:rPr>
              <a:t> </a:t>
            </a:r>
            <a:r>
              <a:rPr lang="en-US" dirty="0" smtClean="0"/>
              <a:t>and </a:t>
            </a:r>
            <a:r>
              <a:rPr lang="en-US" dirty="0" err="1" smtClean="0">
                <a:solidFill>
                  <a:srgbClr val="F2D908"/>
                </a:solidFill>
              </a:rPr>
              <a:t>Readahead</a:t>
            </a:r>
            <a:r>
              <a:rPr lang="en-US" dirty="0" smtClean="0"/>
              <a:t> are designed to minimize the difference </a:t>
            </a:r>
            <a:r>
              <a:rPr lang="en-US" dirty="0" err="1" smtClean="0"/>
              <a:t>RealTime-CpuTime</a:t>
            </a:r>
            <a:r>
              <a:rPr lang="en-US" dirty="0" smtClean="0"/>
              <a:t>, care has been taken to run the tests with “cold” files, making sure that system buffers were dropped before running a new test.</a:t>
            </a:r>
          </a:p>
          <a:p>
            <a:r>
              <a:rPr lang="en-US" dirty="0" smtClean="0"/>
              <a:t>Note that increasing the </a:t>
            </a:r>
            <a:r>
              <a:rPr lang="en-US" dirty="0" err="1" smtClean="0">
                <a:solidFill>
                  <a:srgbClr val="F2D908"/>
                </a:solidFill>
              </a:rPr>
              <a:t>TreeCache</a:t>
            </a:r>
            <a:r>
              <a:rPr lang="en-US" dirty="0" smtClean="0">
                <a:solidFill>
                  <a:srgbClr val="F2D908"/>
                </a:solidFill>
              </a:rPr>
              <a:t> </a:t>
            </a:r>
            <a:r>
              <a:rPr lang="en-US" dirty="0" smtClean="0"/>
              <a:t>size reduces also the </a:t>
            </a:r>
            <a:r>
              <a:rPr lang="en-US" dirty="0" err="1" smtClean="0"/>
              <a:t>CpuTime</a:t>
            </a:r>
            <a:r>
              <a:rPr lang="en-US" dirty="0" smtClean="0"/>
              <a:t>.</a:t>
            </a:r>
          </a:p>
          <a:p>
            <a:r>
              <a:rPr lang="en-US" dirty="0" smtClean="0"/>
              <a:t>Note that running </a:t>
            </a:r>
            <a:r>
              <a:rPr lang="en-US" dirty="0" err="1" smtClean="0">
                <a:solidFill>
                  <a:srgbClr val="F2D908"/>
                </a:solidFill>
              </a:rPr>
              <a:t>OptimizeBaskets</a:t>
            </a:r>
            <a:r>
              <a:rPr lang="en-US" dirty="0" smtClean="0">
                <a:solidFill>
                  <a:srgbClr val="F2D908"/>
                </a:solidFill>
              </a:rPr>
              <a:t> </a:t>
            </a:r>
            <a:r>
              <a:rPr lang="en-US" dirty="0" smtClean="0"/>
              <a:t>also reduces substantially the </a:t>
            </a:r>
            <a:r>
              <a:rPr lang="en-US" dirty="0" err="1" smtClean="0"/>
              <a:t>CpuTime</a:t>
            </a:r>
            <a:r>
              <a:rPr lang="en-US" dirty="0" smtClean="0"/>
              <a:t> because the number of baskets is in general reduced by several factors.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conditions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Using one of the AOD files the class headers have been generated automatically via </a:t>
            </a:r>
            <a:r>
              <a:rPr lang="en-US" dirty="0" err="1" smtClean="0">
                <a:solidFill>
                  <a:schemeClr val="accent1"/>
                </a:solidFill>
              </a:rPr>
              <a:t>TTree::MakeProject</a:t>
            </a:r>
            <a:r>
              <a:rPr lang="en-US" dirty="0" smtClean="0"/>
              <a:t>.</a:t>
            </a:r>
          </a:p>
          <a:p>
            <a:r>
              <a:rPr lang="en-US" dirty="0" smtClean="0"/>
              <a:t>The corresponding shared library is linked such that the same object model is used in my tests and in Atlas persistent model.</a:t>
            </a:r>
          </a:p>
          <a:p>
            <a:r>
              <a:rPr lang="en-US" dirty="0" smtClean="0"/>
              <a:t>The tests read systematically all entries in all branches. Separate tests have been run to check that the optimal performance is still obtained when reading either a subset of branches, a subset of entries or both. This is an important remark because we have seen that sometimes proposed solutions are good when reading everything and very bad in the other mentioned use cases that are typical of the physics analysis scenarios.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79462" y="107577"/>
            <a:ext cx="7581901" cy="614318"/>
          </a:xfrm>
        </p:spPr>
        <p:txBody>
          <a:bodyPr/>
          <a:lstStyle/>
          <a:p>
            <a:r>
              <a:rPr lang="en-US" dirty="0" smtClean="0"/>
              <a:t>See Doctor</a:t>
            </a:r>
            <a:endParaRPr lang="en-US" dirty="0"/>
          </a:p>
        </p:txBody>
      </p:sp>
      <p:pic>
        <p:nvPicPr>
          <p:cNvPr id="7" name="Picture 6"/>
          <p:cNvPicPr>
            <a:picLocks noChangeAspect="1"/>
          </p:cNvPicPr>
          <p:nvPr/>
        </p:nvPicPr>
        <p:blipFill>
          <a:blip r:embed="rId2"/>
          <a:stretch>
            <a:fillRect/>
          </a:stretch>
        </p:blipFill>
        <p:spPr>
          <a:xfrm>
            <a:off x="417096" y="1002631"/>
            <a:ext cx="8572087" cy="5613400"/>
          </a:xfrm>
          <a:prstGeom prst="rect">
            <a:avLst/>
          </a:prstGeom>
        </p:spPr>
      </p:pic>
      <p:sp>
        <p:nvSpPr>
          <p:cNvPr id="8" name="Oval 7"/>
          <p:cNvSpPr/>
          <p:nvPr/>
        </p:nvSpPr>
        <p:spPr>
          <a:xfrm>
            <a:off x="169112" y="2641600"/>
            <a:ext cx="3181684" cy="6550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0" y="4374148"/>
            <a:ext cx="3181684" cy="6550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reads</a:t>
            </a:r>
            <a:endParaRPr lang="en-US" dirty="0"/>
          </a:p>
        </p:txBody>
      </p:sp>
      <p:pic>
        <p:nvPicPr>
          <p:cNvPr id="3" name="Picture 2"/>
          <p:cNvPicPr>
            <a:picLocks noChangeAspect="1"/>
          </p:cNvPicPr>
          <p:nvPr/>
        </p:nvPicPr>
        <p:blipFill>
          <a:blip r:embed="rId3"/>
          <a:stretch>
            <a:fillRect/>
          </a:stretch>
        </p:blipFill>
        <p:spPr>
          <a:xfrm>
            <a:off x="4394127" y="2108200"/>
            <a:ext cx="4457774" cy="4121519"/>
          </a:xfrm>
          <a:prstGeom prst="rect">
            <a:avLst/>
          </a:prstGeom>
          <a:solidFill>
            <a:schemeClr val="bg1"/>
          </a:solidFill>
        </p:spPr>
      </p:pic>
      <p:pic>
        <p:nvPicPr>
          <p:cNvPr id="4" name="Picture 3"/>
          <p:cNvPicPr>
            <a:picLocks noChangeAspect="1"/>
          </p:cNvPicPr>
          <p:nvPr/>
        </p:nvPicPr>
        <p:blipFill>
          <a:blip r:embed="rId4"/>
          <a:stretch>
            <a:fillRect/>
          </a:stretch>
        </p:blipFill>
        <p:spPr>
          <a:xfrm>
            <a:off x="293203" y="2108200"/>
            <a:ext cx="3621674" cy="2990850"/>
          </a:xfrm>
          <a:prstGeom prst="rect">
            <a:avLst/>
          </a:prstGeom>
        </p:spPr>
      </p:pic>
      <p:sp>
        <p:nvSpPr>
          <p:cNvPr id="5" name="Isosceles Triangle 4"/>
          <p:cNvSpPr/>
          <p:nvPr/>
        </p:nvSpPr>
        <p:spPr>
          <a:xfrm rot="16200000">
            <a:off x="898305" y="2733893"/>
            <a:ext cx="4121517" cy="2870130"/>
          </a:xfrm>
          <a:prstGeom prst="triangle">
            <a:avLst>
              <a:gd name="adj" fmla="val 46121"/>
            </a:avLst>
          </a:prstGeom>
          <a:solidFill>
            <a:schemeClr val="accent6">
              <a:lumMod val="20000"/>
              <a:lumOff val="80000"/>
              <a:alpha val="59000"/>
            </a:schemeClr>
          </a:solidFill>
          <a:ln w="31750" cap="flat" cmpd="sng" algn="ctr">
            <a:solidFill>
              <a:schemeClr val="bg1"/>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033966" y="4032615"/>
            <a:ext cx="2197102" cy="523220"/>
          </a:xfrm>
          <a:prstGeom prst="rect">
            <a:avLst/>
          </a:prstGeom>
          <a:noFill/>
        </p:spPr>
        <p:txBody>
          <a:bodyPr wrap="square" rtlCol="0">
            <a:spAutoFit/>
          </a:bodyPr>
          <a:lstStyle/>
          <a:p>
            <a:r>
              <a:rPr lang="en-US" sz="2800" dirty="0" smtClean="0">
                <a:solidFill>
                  <a:srgbClr val="C61B1B"/>
                </a:solidFill>
              </a:rPr>
              <a:t>100 </a:t>
            </a:r>
            <a:r>
              <a:rPr lang="en-US" sz="2800" dirty="0" err="1" smtClean="0">
                <a:solidFill>
                  <a:srgbClr val="C61B1B"/>
                </a:solidFill>
              </a:rPr>
              <a:t>MBytes</a:t>
            </a:r>
            <a:endParaRPr lang="en-US" sz="2800" dirty="0">
              <a:solidFill>
                <a:srgbClr val="C61B1B"/>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59223"/>
          </a:xfrm>
        </p:spPr>
        <p:txBody>
          <a:bodyPr/>
          <a:lstStyle/>
          <a:p>
            <a:r>
              <a:rPr lang="en-US" dirty="0" smtClean="0"/>
              <a:t>After doctor</a:t>
            </a:r>
            <a:endParaRPr lang="en-US" dirty="0"/>
          </a:p>
        </p:txBody>
      </p:sp>
      <p:pic>
        <p:nvPicPr>
          <p:cNvPr id="3" name="Picture 2"/>
          <p:cNvPicPr>
            <a:picLocks noChangeAspect="1"/>
          </p:cNvPicPr>
          <p:nvPr/>
        </p:nvPicPr>
        <p:blipFill>
          <a:blip r:embed="rId2"/>
          <a:stretch>
            <a:fillRect/>
          </a:stretch>
        </p:blipFill>
        <p:spPr>
          <a:xfrm>
            <a:off x="533400" y="1480168"/>
            <a:ext cx="8185150" cy="5174631"/>
          </a:xfrm>
          <a:prstGeom prst="rect">
            <a:avLst/>
          </a:prstGeom>
        </p:spPr>
      </p:pic>
      <p:sp>
        <p:nvSpPr>
          <p:cNvPr id="4" name="Oval 3"/>
          <p:cNvSpPr/>
          <p:nvPr/>
        </p:nvSpPr>
        <p:spPr>
          <a:xfrm>
            <a:off x="169112" y="2969126"/>
            <a:ext cx="3181684" cy="6550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0" y="4559300"/>
            <a:ext cx="3181684" cy="6550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13200" y="2286000"/>
            <a:ext cx="2362200" cy="646331"/>
          </a:xfrm>
          <a:prstGeom prst="rect">
            <a:avLst/>
          </a:prstGeom>
          <a:solidFill>
            <a:schemeClr val="accent1">
              <a:lumMod val="40000"/>
              <a:lumOff val="60000"/>
            </a:schemeClr>
          </a:solidFill>
          <a:ln>
            <a:solidFill>
              <a:srgbClr val="F2D908"/>
            </a:solidFill>
          </a:ln>
        </p:spPr>
        <p:txBody>
          <a:bodyPr wrap="square" rtlCol="0">
            <a:spAutoFit/>
          </a:bodyPr>
          <a:lstStyle/>
          <a:p>
            <a:r>
              <a:rPr lang="en-US" dirty="0" smtClean="0">
                <a:solidFill>
                  <a:srgbClr val="C61B1B"/>
                </a:solidFill>
              </a:rPr>
              <a:t>Old  Real Time = 722s</a:t>
            </a:r>
          </a:p>
          <a:p>
            <a:r>
              <a:rPr lang="en-US" dirty="0" smtClean="0">
                <a:solidFill>
                  <a:srgbClr val="C61B1B"/>
                </a:solidFill>
              </a:rPr>
              <a:t>New Real Time = 111s</a:t>
            </a:r>
            <a:endParaRPr lang="en-US" dirty="0">
              <a:solidFill>
                <a:srgbClr val="C61B1B"/>
              </a:solidFill>
            </a:endParaRPr>
          </a:p>
        </p:txBody>
      </p:sp>
      <p:sp>
        <p:nvSpPr>
          <p:cNvPr id="7" name="Rounded Rectangular Callout 6"/>
          <p:cNvSpPr/>
          <p:nvPr/>
        </p:nvSpPr>
        <p:spPr>
          <a:xfrm>
            <a:off x="6794500" y="1066800"/>
            <a:ext cx="1371600" cy="723900"/>
          </a:xfrm>
          <a:prstGeom prst="wedgeRoundRectCallout">
            <a:avLst>
              <a:gd name="adj1" fmla="val -71759"/>
              <a:gd name="adj2" fmla="val 11162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gain a factor 6.5 !!</a:t>
            </a:r>
            <a:endParaRPr lang="en-US" dirty="0"/>
          </a:p>
        </p:txBody>
      </p:sp>
      <p:sp>
        <p:nvSpPr>
          <p:cNvPr id="8" name="Rounded Rectangular Callout 7"/>
          <p:cNvSpPr/>
          <p:nvPr/>
        </p:nvSpPr>
        <p:spPr>
          <a:xfrm>
            <a:off x="6096000" y="3822700"/>
            <a:ext cx="1803400" cy="736600"/>
          </a:xfrm>
          <a:prstGeom prst="wedgeRoundRectCallout">
            <a:avLst>
              <a:gd name="adj1" fmla="val -259565"/>
              <a:gd name="adj2" fmla="val 3836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limitation is now </a:t>
            </a:r>
            <a:r>
              <a:rPr lang="en-US" dirty="0" err="1" smtClean="0"/>
              <a:t>cpu</a:t>
            </a:r>
            <a:r>
              <a:rPr lang="en-US" dirty="0" smtClean="0"/>
              <a:t> time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828212"/>
          </a:xfrm>
        </p:spPr>
        <p:txBody>
          <a:bodyPr/>
          <a:lstStyle/>
          <a:p>
            <a:r>
              <a:rPr lang="en-US" dirty="0" err="1" smtClean="0"/>
              <a:t>TreeCache</a:t>
            </a:r>
            <a:r>
              <a:rPr lang="en-US" dirty="0" smtClean="0"/>
              <a:t> size impact</a:t>
            </a:r>
            <a:endParaRPr lang="en-US" dirty="0"/>
          </a:p>
        </p:txBody>
      </p:sp>
      <p:pic>
        <p:nvPicPr>
          <p:cNvPr id="3" name="Picture 2"/>
          <p:cNvPicPr>
            <a:picLocks noChangeAspect="1"/>
          </p:cNvPicPr>
          <p:nvPr/>
        </p:nvPicPr>
        <p:blipFill>
          <a:blip r:embed="rId3"/>
          <a:stretch>
            <a:fillRect/>
          </a:stretch>
        </p:blipFill>
        <p:spPr>
          <a:xfrm>
            <a:off x="300527" y="4042276"/>
            <a:ext cx="3806251" cy="2594141"/>
          </a:xfrm>
          <a:prstGeom prst="rect">
            <a:avLst/>
          </a:prstGeom>
        </p:spPr>
      </p:pic>
      <p:pic>
        <p:nvPicPr>
          <p:cNvPr id="4" name="Picture 3"/>
          <p:cNvPicPr>
            <a:picLocks noChangeAspect="1"/>
          </p:cNvPicPr>
          <p:nvPr/>
        </p:nvPicPr>
        <p:blipFill>
          <a:blip r:embed="rId4"/>
          <a:stretch>
            <a:fillRect/>
          </a:stretch>
        </p:blipFill>
        <p:spPr>
          <a:xfrm>
            <a:off x="300527" y="935789"/>
            <a:ext cx="4106778" cy="2889034"/>
          </a:xfrm>
          <a:prstGeom prst="rect">
            <a:avLst/>
          </a:prstGeom>
        </p:spPr>
      </p:pic>
      <p:pic>
        <p:nvPicPr>
          <p:cNvPr id="5" name="Picture 4"/>
          <p:cNvPicPr>
            <a:picLocks noChangeAspect="1"/>
          </p:cNvPicPr>
          <p:nvPr/>
        </p:nvPicPr>
        <p:blipFill>
          <a:blip r:embed="rId5"/>
          <a:stretch>
            <a:fillRect/>
          </a:stretch>
        </p:blipFill>
        <p:spPr>
          <a:xfrm>
            <a:off x="4676922" y="983699"/>
            <a:ext cx="4054327" cy="2841124"/>
          </a:xfrm>
          <a:prstGeom prst="rect">
            <a:avLst/>
          </a:prstGeom>
        </p:spPr>
      </p:pic>
      <p:pic>
        <p:nvPicPr>
          <p:cNvPr id="6" name="Picture 5"/>
          <p:cNvPicPr>
            <a:picLocks noChangeAspect="1"/>
          </p:cNvPicPr>
          <p:nvPr/>
        </p:nvPicPr>
        <p:blipFill>
          <a:blip r:embed="rId6"/>
          <a:stretch>
            <a:fillRect/>
          </a:stretch>
        </p:blipFill>
        <p:spPr>
          <a:xfrm>
            <a:off x="4676922" y="3865478"/>
            <a:ext cx="3964392" cy="2770939"/>
          </a:xfrm>
          <a:prstGeom prst="rect">
            <a:avLst/>
          </a:prstGeom>
        </p:spPr>
      </p:pic>
      <p:sp>
        <p:nvSpPr>
          <p:cNvPr id="7" name="TextBox 6"/>
          <p:cNvSpPr txBox="1"/>
          <p:nvPr/>
        </p:nvSpPr>
        <p:spPr>
          <a:xfrm>
            <a:off x="3074737" y="2585149"/>
            <a:ext cx="311466" cy="1323439"/>
          </a:xfrm>
          <a:prstGeom prst="rect">
            <a:avLst/>
          </a:prstGeom>
          <a:noFill/>
        </p:spPr>
        <p:txBody>
          <a:bodyPr wrap="square" rtlCol="0">
            <a:spAutoFit/>
          </a:bodyPr>
          <a:lstStyle/>
          <a:p>
            <a:r>
              <a:rPr lang="en-US" sz="4000" dirty="0" smtClean="0">
                <a:solidFill>
                  <a:srgbClr val="0000FF"/>
                </a:solidFill>
              </a:rPr>
              <a:t>0</a:t>
            </a:r>
            <a:endParaRPr lang="en-US" sz="4000" dirty="0">
              <a:solidFill>
                <a:srgbClr val="0000FF"/>
              </a:solidFill>
            </a:endParaRPr>
          </a:p>
        </p:txBody>
      </p:sp>
      <p:sp>
        <p:nvSpPr>
          <p:cNvPr id="11" name="TextBox 10"/>
          <p:cNvSpPr txBox="1"/>
          <p:nvPr/>
        </p:nvSpPr>
        <p:spPr>
          <a:xfrm>
            <a:off x="6831263" y="5312978"/>
            <a:ext cx="1229895" cy="707886"/>
          </a:xfrm>
          <a:prstGeom prst="rect">
            <a:avLst/>
          </a:prstGeom>
          <a:noFill/>
        </p:spPr>
        <p:txBody>
          <a:bodyPr wrap="square" rtlCol="0">
            <a:spAutoFit/>
          </a:bodyPr>
          <a:lstStyle/>
          <a:p>
            <a:pPr algn="ctr"/>
            <a:r>
              <a:rPr lang="en-US" sz="4000" dirty="0" smtClean="0">
                <a:solidFill>
                  <a:srgbClr val="0000FF"/>
                </a:solidFill>
              </a:rPr>
              <a:t>200</a:t>
            </a:r>
            <a:endParaRPr lang="en-US" sz="4000" dirty="0">
              <a:solidFill>
                <a:srgbClr val="0000FF"/>
              </a:solidFill>
            </a:endParaRPr>
          </a:p>
        </p:txBody>
      </p:sp>
      <p:sp>
        <p:nvSpPr>
          <p:cNvPr id="12" name="TextBox 11"/>
          <p:cNvSpPr txBox="1"/>
          <p:nvPr/>
        </p:nvSpPr>
        <p:spPr>
          <a:xfrm>
            <a:off x="6831263" y="2538983"/>
            <a:ext cx="1229895" cy="707886"/>
          </a:xfrm>
          <a:prstGeom prst="rect">
            <a:avLst/>
          </a:prstGeom>
          <a:noFill/>
        </p:spPr>
        <p:txBody>
          <a:bodyPr wrap="square" rtlCol="0">
            <a:spAutoFit/>
          </a:bodyPr>
          <a:lstStyle/>
          <a:p>
            <a:pPr algn="ctr"/>
            <a:r>
              <a:rPr lang="en-US" sz="4000" dirty="0" smtClean="0">
                <a:solidFill>
                  <a:srgbClr val="0000FF"/>
                </a:solidFill>
              </a:rPr>
              <a:t>10</a:t>
            </a:r>
            <a:endParaRPr lang="en-US" sz="4000" dirty="0">
              <a:solidFill>
                <a:srgbClr val="0000FF"/>
              </a:solidFill>
            </a:endParaRPr>
          </a:p>
        </p:txBody>
      </p:sp>
      <p:sp>
        <p:nvSpPr>
          <p:cNvPr id="13" name="TextBox 12"/>
          <p:cNvSpPr txBox="1"/>
          <p:nvPr/>
        </p:nvSpPr>
        <p:spPr>
          <a:xfrm>
            <a:off x="2156308" y="5481053"/>
            <a:ext cx="1229895" cy="707886"/>
          </a:xfrm>
          <a:prstGeom prst="rect">
            <a:avLst/>
          </a:prstGeom>
          <a:noFill/>
        </p:spPr>
        <p:txBody>
          <a:bodyPr wrap="square" rtlCol="0">
            <a:spAutoFit/>
          </a:bodyPr>
          <a:lstStyle/>
          <a:p>
            <a:pPr algn="ctr"/>
            <a:r>
              <a:rPr lang="en-US" sz="4000" dirty="0" smtClean="0">
                <a:solidFill>
                  <a:srgbClr val="0000FF"/>
                </a:solidFill>
              </a:rPr>
              <a:t>30</a:t>
            </a:r>
            <a:endParaRPr lang="en-US" sz="4000" dirty="0">
              <a:solidFill>
                <a:srgbClr val="0000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8"/>
            <a:ext cx="7581901" cy="494002"/>
          </a:xfrm>
        </p:spPr>
        <p:txBody>
          <a:bodyPr/>
          <a:lstStyle/>
          <a:p>
            <a:r>
              <a:rPr lang="en-US" dirty="0" err="1" smtClean="0"/>
              <a:t>TreeCache</a:t>
            </a:r>
            <a:r>
              <a:rPr lang="en-US" dirty="0" smtClean="0"/>
              <a:t> results table</a:t>
            </a:r>
            <a:endParaRPr lang="en-US" dirty="0"/>
          </a:p>
        </p:txBody>
      </p:sp>
      <p:graphicFrame>
        <p:nvGraphicFramePr>
          <p:cNvPr id="3" name="Table 2"/>
          <p:cNvGraphicFramePr>
            <a:graphicFrameLocks noGrp="1"/>
          </p:cNvGraphicFramePr>
          <p:nvPr/>
        </p:nvGraphicFramePr>
        <p:xfrm>
          <a:off x="406398" y="1136318"/>
          <a:ext cx="8502318" cy="1523999"/>
        </p:xfrm>
        <a:graphic>
          <a:graphicData uri="http://schemas.openxmlformats.org/drawingml/2006/table">
            <a:tbl>
              <a:tblPr firstRow="1" bandRow="1">
                <a:tableStyleId>{5C22544A-7EE6-4342-B048-85BDC9FD1C3A}</a:tableStyleId>
              </a:tblPr>
              <a:tblGrid>
                <a:gridCol w="1417053"/>
                <a:gridCol w="1417053"/>
                <a:gridCol w="1417053"/>
                <a:gridCol w="1417053"/>
                <a:gridCol w="1417053"/>
                <a:gridCol w="1417053"/>
              </a:tblGrid>
              <a:tr h="285618">
                <a:tc>
                  <a:txBody>
                    <a:bodyPr/>
                    <a:lstStyle/>
                    <a:p>
                      <a:r>
                        <a:rPr lang="en-US" sz="1400" dirty="0" smtClean="0"/>
                        <a:t>Cache</a:t>
                      </a:r>
                      <a:r>
                        <a:rPr lang="en-US" sz="1400" baseline="0" dirty="0" smtClean="0"/>
                        <a:t> </a:t>
                      </a:r>
                      <a:r>
                        <a:rPr lang="en-US" sz="1400" dirty="0" smtClean="0"/>
                        <a:t>size (MB)</a:t>
                      </a:r>
                      <a:endParaRPr lang="en-US" sz="1400" dirty="0"/>
                    </a:p>
                  </a:txBody>
                  <a:tcPr/>
                </a:tc>
                <a:tc>
                  <a:txBody>
                    <a:bodyPr/>
                    <a:lstStyle/>
                    <a:p>
                      <a:pPr algn="ctr"/>
                      <a:r>
                        <a:rPr lang="en-US" sz="1400" dirty="0" err="1" smtClean="0"/>
                        <a:t>readcalls</a:t>
                      </a:r>
                      <a:endParaRPr lang="en-US" sz="1400" dirty="0"/>
                    </a:p>
                  </a:txBody>
                  <a:tcPr/>
                </a:tc>
                <a:tc>
                  <a:txBody>
                    <a:bodyPr/>
                    <a:lstStyle/>
                    <a:p>
                      <a:r>
                        <a:rPr lang="en-US" sz="1400" dirty="0" smtClean="0"/>
                        <a:t>RT pcbrun4 (</a:t>
                      </a:r>
                      <a:r>
                        <a:rPr lang="en-US" sz="1400" dirty="0" err="1" smtClean="0"/>
                        <a:t>s</a:t>
                      </a:r>
                      <a:r>
                        <a:rPr lang="en-US" sz="1400" dirty="0" smtClean="0"/>
                        <a:t>)</a:t>
                      </a:r>
                      <a:endParaRPr lang="en-US" sz="1400" dirty="0"/>
                    </a:p>
                  </a:txBody>
                  <a:tcPr/>
                </a:tc>
                <a:tc>
                  <a:txBody>
                    <a:bodyPr/>
                    <a:lstStyle/>
                    <a:p>
                      <a:r>
                        <a:rPr lang="en-US" sz="1400" dirty="0" smtClean="0"/>
                        <a:t>CP pcbrun4 (</a:t>
                      </a:r>
                      <a:r>
                        <a:rPr lang="en-US" sz="1400" dirty="0" err="1" smtClean="0"/>
                        <a:t>s</a:t>
                      </a:r>
                      <a:r>
                        <a:rPr lang="en-US" sz="1400" dirty="0" smtClean="0"/>
                        <a:t>)</a:t>
                      </a:r>
                      <a:endParaRPr lang="en-US" sz="1400" dirty="0"/>
                    </a:p>
                  </a:txBody>
                  <a:tcPr/>
                </a:tc>
                <a:tc>
                  <a:txBody>
                    <a:bodyPr/>
                    <a:lstStyle/>
                    <a:p>
                      <a:r>
                        <a:rPr lang="en-US" sz="1400" dirty="0" smtClean="0"/>
                        <a:t>RT </a:t>
                      </a:r>
                      <a:r>
                        <a:rPr lang="en-US" sz="1400" dirty="0" err="1" smtClean="0"/>
                        <a:t>macbrun</a:t>
                      </a:r>
                      <a:r>
                        <a:rPr lang="en-US" sz="1400" dirty="0" smtClean="0"/>
                        <a:t> (</a:t>
                      </a:r>
                      <a:r>
                        <a:rPr lang="en-US" sz="1400" dirty="0" err="1" smtClean="0"/>
                        <a:t>s</a:t>
                      </a:r>
                      <a:r>
                        <a:rPr lang="en-US" sz="1400" dirty="0" smtClean="0"/>
                        <a:t>)</a:t>
                      </a:r>
                      <a:endParaRPr lang="en-US" sz="1400" dirty="0"/>
                    </a:p>
                  </a:txBody>
                  <a:tcPr/>
                </a:tc>
                <a:tc>
                  <a:txBody>
                    <a:bodyPr/>
                    <a:lstStyle/>
                    <a:p>
                      <a:r>
                        <a:rPr lang="en-US" sz="1400" dirty="0" smtClean="0"/>
                        <a:t>CP </a:t>
                      </a:r>
                      <a:r>
                        <a:rPr lang="en-US" sz="1400" dirty="0" err="1" smtClean="0"/>
                        <a:t>macbrun</a:t>
                      </a:r>
                      <a:r>
                        <a:rPr lang="en-US" sz="1400" dirty="0" smtClean="0"/>
                        <a:t> (</a:t>
                      </a:r>
                      <a:r>
                        <a:rPr lang="en-US" sz="1400" dirty="0" err="1" smtClean="0"/>
                        <a:t>s</a:t>
                      </a:r>
                      <a:r>
                        <a:rPr lang="en-US" sz="1400" dirty="0" smtClean="0"/>
                        <a:t>)</a:t>
                      </a:r>
                      <a:endParaRPr lang="en-US" sz="1400" dirty="0"/>
                    </a:p>
                  </a:txBody>
                  <a:tcPr/>
                </a:tc>
              </a:tr>
              <a:tr h="228960">
                <a:tc>
                  <a:txBody>
                    <a:bodyPr/>
                    <a:lstStyle/>
                    <a:p>
                      <a:pPr algn="ctr"/>
                      <a:r>
                        <a:rPr lang="en-US" sz="1000" dirty="0" smtClean="0">
                          <a:solidFill>
                            <a:srgbClr val="0000FF"/>
                          </a:solidFill>
                        </a:rPr>
                        <a:t>0</a:t>
                      </a:r>
                      <a:endParaRPr lang="en-US" sz="1000" dirty="0">
                        <a:solidFill>
                          <a:srgbClr val="0000FF"/>
                        </a:solidFill>
                      </a:endParaRPr>
                    </a:p>
                  </a:txBody>
                  <a:tcPr/>
                </a:tc>
                <a:tc>
                  <a:txBody>
                    <a:bodyPr/>
                    <a:lstStyle/>
                    <a:p>
                      <a:pPr algn="ctr"/>
                      <a:r>
                        <a:rPr lang="en-US" sz="1000" dirty="0" smtClean="0">
                          <a:solidFill>
                            <a:srgbClr val="0000FF"/>
                          </a:solidFill>
                        </a:rPr>
                        <a:t>1328586</a:t>
                      </a:r>
                      <a:endParaRPr lang="en-US" sz="1000" dirty="0">
                        <a:solidFill>
                          <a:srgbClr val="0000FF"/>
                        </a:solidFill>
                      </a:endParaRPr>
                    </a:p>
                  </a:txBody>
                  <a:tcPr/>
                </a:tc>
                <a:tc>
                  <a:txBody>
                    <a:bodyPr/>
                    <a:lstStyle/>
                    <a:p>
                      <a:pPr algn="ctr"/>
                      <a:r>
                        <a:rPr lang="en-US" sz="1000" dirty="0" smtClean="0">
                          <a:solidFill>
                            <a:srgbClr val="0000FF"/>
                          </a:solidFill>
                        </a:rPr>
                        <a:t>734.6</a:t>
                      </a:r>
                      <a:endParaRPr lang="en-US" sz="1000" dirty="0">
                        <a:solidFill>
                          <a:srgbClr val="0000FF"/>
                        </a:solidFill>
                      </a:endParaRPr>
                    </a:p>
                  </a:txBody>
                  <a:tcPr/>
                </a:tc>
                <a:tc>
                  <a:txBody>
                    <a:bodyPr/>
                    <a:lstStyle/>
                    <a:p>
                      <a:pPr algn="ctr"/>
                      <a:r>
                        <a:rPr lang="en-US" sz="1000" dirty="0" smtClean="0">
                          <a:solidFill>
                            <a:srgbClr val="0000FF"/>
                          </a:solidFill>
                        </a:rPr>
                        <a:t>270.5</a:t>
                      </a:r>
                      <a:endParaRPr lang="en-US" sz="1000" dirty="0">
                        <a:solidFill>
                          <a:srgbClr val="0000FF"/>
                        </a:solidFill>
                      </a:endParaRPr>
                    </a:p>
                  </a:txBody>
                  <a:tcPr/>
                </a:tc>
                <a:tc>
                  <a:txBody>
                    <a:bodyPr/>
                    <a:lstStyle/>
                    <a:p>
                      <a:pPr algn="ctr"/>
                      <a:r>
                        <a:rPr lang="en-US" sz="1000" dirty="0" smtClean="0">
                          <a:solidFill>
                            <a:srgbClr val="0000FF"/>
                          </a:solidFill>
                        </a:rPr>
                        <a:t>618.6</a:t>
                      </a:r>
                      <a:endParaRPr lang="en-US" sz="1000" dirty="0">
                        <a:solidFill>
                          <a:srgbClr val="0000FF"/>
                        </a:solidFill>
                      </a:endParaRPr>
                    </a:p>
                  </a:txBody>
                  <a:tcPr/>
                </a:tc>
                <a:tc>
                  <a:txBody>
                    <a:bodyPr/>
                    <a:lstStyle/>
                    <a:p>
                      <a:pPr algn="ctr"/>
                      <a:r>
                        <a:rPr lang="en-US" sz="1000" dirty="0" smtClean="0">
                          <a:solidFill>
                            <a:srgbClr val="0000FF"/>
                          </a:solidFill>
                        </a:rPr>
                        <a:t>169.8</a:t>
                      </a:r>
                      <a:endParaRPr lang="en-US" sz="1000" dirty="0">
                        <a:solidFill>
                          <a:srgbClr val="0000FF"/>
                        </a:solidFill>
                      </a:endParaRPr>
                    </a:p>
                  </a:txBody>
                  <a:tcPr/>
                </a:tc>
              </a:tr>
              <a:tr h="228960">
                <a:tc>
                  <a:txBody>
                    <a:bodyPr/>
                    <a:lstStyle/>
                    <a:p>
                      <a:pPr algn="ctr"/>
                      <a:r>
                        <a:rPr lang="en-US" sz="1000" dirty="0" smtClean="0">
                          <a:solidFill>
                            <a:srgbClr val="0000FF"/>
                          </a:solidFill>
                        </a:rPr>
                        <a:t>LAN 1ms 0</a:t>
                      </a:r>
                      <a:endParaRPr lang="en-US" sz="1000" dirty="0">
                        <a:solidFill>
                          <a:srgbClr val="0000FF"/>
                        </a:solidFill>
                      </a:endParaRPr>
                    </a:p>
                  </a:txBody>
                  <a:tcPr/>
                </a:tc>
                <a:tc>
                  <a:txBody>
                    <a:bodyPr/>
                    <a:lstStyle/>
                    <a:p>
                      <a:pPr algn="ctr"/>
                      <a:r>
                        <a:rPr lang="en-US" sz="1000" dirty="0" smtClean="0">
                          <a:solidFill>
                            <a:srgbClr val="0000FF"/>
                          </a:solidFill>
                        </a:rPr>
                        <a:t>1328586</a:t>
                      </a:r>
                      <a:endParaRPr lang="en-US" sz="1000" dirty="0">
                        <a:solidFill>
                          <a:srgbClr val="0000FF"/>
                        </a:solidFill>
                      </a:endParaRPr>
                    </a:p>
                  </a:txBody>
                  <a:tcPr/>
                </a:tc>
                <a:tc>
                  <a:txBody>
                    <a:bodyPr/>
                    <a:lstStyle/>
                    <a:p>
                      <a:pPr algn="ctr"/>
                      <a:r>
                        <a:rPr lang="en-US" sz="1000" dirty="0" smtClean="0">
                          <a:solidFill>
                            <a:srgbClr val="0000FF"/>
                          </a:solidFill>
                        </a:rPr>
                        <a:t>734.6+1300</a:t>
                      </a:r>
                      <a:endParaRPr lang="en-US" sz="1000" dirty="0">
                        <a:solidFill>
                          <a:srgbClr val="0000FF"/>
                        </a:solidFill>
                      </a:endParaRPr>
                    </a:p>
                  </a:txBody>
                  <a:tcPr/>
                </a:tc>
                <a:tc>
                  <a:txBody>
                    <a:bodyPr/>
                    <a:lstStyle/>
                    <a:p>
                      <a:pPr algn="ctr"/>
                      <a:r>
                        <a:rPr lang="en-US" sz="1000" dirty="0" smtClean="0">
                          <a:solidFill>
                            <a:srgbClr val="0000FF"/>
                          </a:solidFill>
                        </a:rPr>
                        <a:t>270.5</a:t>
                      </a:r>
                      <a:endParaRPr lang="en-US" sz="1000" dirty="0">
                        <a:solidFill>
                          <a:srgbClr val="0000FF"/>
                        </a:solidFill>
                      </a:endParaRPr>
                    </a:p>
                  </a:txBody>
                  <a:tcPr/>
                </a:tc>
                <a:tc>
                  <a:txBody>
                    <a:bodyPr/>
                    <a:lstStyle/>
                    <a:p>
                      <a:pPr algn="ctr"/>
                      <a:r>
                        <a:rPr lang="en-US" sz="1000" dirty="0" smtClean="0">
                          <a:solidFill>
                            <a:srgbClr val="0000FF"/>
                          </a:solidFill>
                        </a:rPr>
                        <a:t>618.6+1300</a:t>
                      </a:r>
                      <a:endParaRPr lang="en-US" sz="1000" dirty="0">
                        <a:solidFill>
                          <a:srgbClr val="0000FF"/>
                        </a:solidFill>
                      </a:endParaRPr>
                    </a:p>
                  </a:txBody>
                  <a:tcPr/>
                </a:tc>
                <a:tc>
                  <a:txBody>
                    <a:bodyPr/>
                    <a:lstStyle/>
                    <a:p>
                      <a:pPr algn="ctr"/>
                      <a:r>
                        <a:rPr lang="en-US" sz="1000" dirty="0" smtClean="0">
                          <a:solidFill>
                            <a:srgbClr val="0000FF"/>
                          </a:solidFill>
                        </a:rPr>
                        <a:t>169.8</a:t>
                      </a:r>
                      <a:endParaRPr lang="en-US" sz="1000" dirty="0">
                        <a:solidFill>
                          <a:srgbClr val="0000FF"/>
                        </a:solidFill>
                      </a:endParaRPr>
                    </a:p>
                  </a:txBody>
                  <a:tcPr/>
                </a:tc>
              </a:tr>
              <a:tr h="228960">
                <a:tc>
                  <a:txBody>
                    <a:bodyPr/>
                    <a:lstStyle/>
                    <a:p>
                      <a:pPr algn="ctr"/>
                      <a:r>
                        <a:rPr lang="en-US" sz="1000" dirty="0" smtClean="0">
                          <a:solidFill>
                            <a:srgbClr val="0000FF"/>
                          </a:solidFill>
                        </a:rPr>
                        <a:t>10 </a:t>
                      </a:r>
                      <a:endParaRPr lang="en-US" sz="1000" dirty="0">
                        <a:solidFill>
                          <a:srgbClr val="0000FF"/>
                        </a:solidFill>
                      </a:endParaRPr>
                    </a:p>
                  </a:txBody>
                  <a:tcPr/>
                </a:tc>
                <a:tc>
                  <a:txBody>
                    <a:bodyPr/>
                    <a:lstStyle/>
                    <a:p>
                      <a:pPr algn="ctr"/>
                      <a:r>
                        <a:rPr lang="en-US" sz="1000" dirty="0" smtClean="0">
                          <a:solidFill>
                            <a:srgbClr val="0000FF"/>
                          </a:solidFill>
                        </a:rPr>
                        <a:t>24842</a:t>
                      </a:r>
                      <a:endParaRPr lang="en-US" sz="1000" dirty="0">
                        <a:solidFill>
                          <a:srgbClr val="0000FF"/>
                        </a:solidFill>
                      </a:endParaRPr>
                    </a:p>
                  </a:txBody>
                  <a:tcPr/>
                </a:tc>
                <a:tc>
                  <a:txBody>
                    <a:bodyPr/>
                    <a:lstStyle/>
                    <a:p>
                      <a:pPr algn="ctr"/>
                      <a:r>
                        <a:rPr lang="en-US" sz="1000" dirty="0" smtClean="0">
                          <a:solidFill>
                            <a:srgbClr val="0000FF"/>
                          </a:solidFill>
                        </a:rPr>
                        <a:t>298.5</a:t>
                      </a:r>
                      <a:endParaRPr lang="en-US" sz="1000" dirty="0">
                        <a:solidFill>
                          <a:srgbClr val="0000FF"/>
                        </a:solidFill>
                      </a:endParaRPr>
                    </a:p>
                  </a:txBody>
                  <a:tcPr/>
                </a:tc>
                <a:tc>
                  <a:txBody>
                    <a:bodyPr/>
                    <a:lstStyle/>
                    <a:p>
                      <a:pPr algn="ctr"/>
                      <a:r>
                        <a:rPr lang="en-US" sz="1000" dirty="0" smtClean="0">
                          <a:solidFill>
                            <a:srgbClr val="0000FF"/>
                          </a:solidFill>
                        </a:rPr>
                        <a:t>228.5</a:t>
                      </a:r>
                      <a:endParaRPr lang="en-US" sz="1000" dirty="0">
                        <a:solidFill>
                          <a:srgbClr val="0000FF"/>
                        </a:solidFill>
                      </a:endParaRPr>
                    </a:p>
                  </a:txBody>
                  <a:tcPr/>
                </a:tc>
                <a:tc>
                  <a:txBody>
                    <a:bodyPr/>
                    <a:lstStyle/>
                    <a:p>
                      <a:pPr algn="ctr"/>
                      <a:r>
                        <a:rPr lang="en-US" sz="1000" dirty="0" smtClean="0">
                          <a:solidFill>
                            <a:srgbClr val="0000FF"/>
                          </a:solidFill>
                        </a:rPr>
                        <a:t>229.7</a:t>
                      </a:r>
                      <a:endParaRPr lang="en-US" sz="1000" dirty="0">
                        <a:solidFill>
                          <a:srgbClr val="0000FF"/>
                        </a:solidFill>
                      </a:endParaRPr>
                    </a:p>
                  </a:txBody>
                  <a:tcPr/>
                </a:tc>
                <a:tc>
                  <a:txBody>
                    <a:bodyPr/>
                    <a:lstStyle/>
                    <a:p>
                      <a:pPr algn="ctr"/>
                      <a:r>
                        <a:rPr lang="en-US" sz="1000" dirty="0" smtClean="0">
                          <a:solidFill>
                            <a:srgbClr val="0000FF"/>
                          </a:solidFill>
                        </a:rPr>
                        <a:t>130.1</a:t>
                      </a:r>
                      <a:endParaRPr lang="en-US" sz="1000" dirty="0">
                        <a:solidFill>
                          <a:srgbClr val="0000FF"/>
                        </a:solidFill>
                      </a:endParaRPr>
                    </a:p>
                  </a:txBody>
                  <a:tcPr/>
                </a:tc>
              </a:tr>
              <a:tr h="228960">
                <a:tc>
                  <a:txBody>
                    <a:bodyPr/>
                    <a:lstStyle/>
                    <a:p>
                      <a:pPr algn="ctr"/>
                      <a:r>
                        <a:rPr lang="en-US" sz="1000" dirty="0" smtClean="0">
                          <a:solidFill>
                            <a:srgbClr val="0000FF"/>
                          </a:solidFill>
                        </a:rPr>
                        <a:t>30 </a:t>
                      </a:r>
                      <a:endParaRPr lang="en-US" sz="1000" dirty="0">
                        <a:solidFill>
                          <a:srgbClr val="0000FF"/>
                        </a:solidFill>
                      </a:endParaRPr>
                    </a:p>
                  </a:txBody>
                  <a:tcPr/>
                </a:tc>
                <a:tc>
                  <a:txBody>
                    <a:bodyPr/>
                    <a:lstStyle/>
                    <a:p>
                      <a:pPr algn="ctr"/>
                      <a:r>
                        <a:rPr lang="en-US" sz="1000" dirty="0" smtClean="0">
                          <a:solidFill>
                            <a:srgbClr val="0000FF"/>
                          </a:solidFill>
                        </a:rPr>
                        <a:t>13885</a:t>
                      </a:r>
                      <a:endParaRPr lang="en-US" sz="1000" dirty="0">
                        <a:solidFill>
                          <a:srgbClr val="0000FF"/>
                        </a:solidFill>
                      </a:endParaRPr>
                    </a:p>
                  </a:txBody>
                  <a:tcPr/>
                </a:tc>
                <a:tc>
                  <a:txBody>
                    <a:bodyPr/>
                    <a:lstStyle/>
                    <a:p>
                      <a:pPr algn="ctr"/>
                      <a:r>
                        <a:rPr lang="en-US" sz="1000" dirty="0" smtClean="0">
                          <a:solidFill>
                            <a:srgbClr val="0000FF"/>
                          </a:solidFill>
                        </a:rPr>
                        <a:t>272.1</a:t>
                      </a:r>
                      <a:endParaRPr lang="en-US" sz="1000" dirty="0">
                        <a:solidFill>
                          <a:srgbClr val="0000FF"/>
                        </a:solidFill>
                      </a:endParaRPr>
                    </a:p>
                  </a:txBody>
                  <a:tcPr/>
                </a:tc>
                <a:tc>
                  <a:txBody>
                    <a:bodyPr/>
                    <a:lstStyle/>
                    <a:p>
                      <a:pPr algn="ctr"/>
                      <a:r>
                        <a:rPr lang="en-US" sz="1000" dirty="0" smtClean="0">
                          <a:solidFill>
                            <a:srgbClr val="0000FF"/>
                          </a:solidFill>
                        </a:rPr>
                        <a:t>215.9</a:t>
                      </a:r>
                      <a:endParaRPr lang="en-US" sz="1000" dirty="0">
                        <a:solidFill>
                          <a:srgbClr val="0000FF"/>
                        </a:solidFill>
                      </a:endParaRPr>
                    </a:p>
                  </a:txBody>
                  <a:tcPr/>
                </a:tc>
                <a:tc>
                  <a:txBody>
                    <a:bodyPr/>
                    <a:lstStyle/>
                    <a:p>
                      <a:pPr algn="ctr"/>
                      <a:r>
                        <a:rPr lang="en-US" sz="1000" dirty="0" smtClean="0">
                          <a:solidFill>
                            <a:srgbClr val="0000FF"/>
                          </a:solidFill>
                        </a:rPr>
                        <a:t>183.0</a:t>
                      </a:r>
                      <a:endParaRPr lang="en-US" sz="1000" dirty="0">
                        <a:solidFill>
                          <a:srgbClr val="0000FF"/>
                        </a:solidFill>
                      </a:endParaRPr>
                    </a:p>
                  </a:txBody>
                  <a:tcPr/>
                </a:tc>
                <a:tc>
                  <a:txBody>
                    <a:bodyPr/>
                    <a:lstStyle/>
                    <a:p>
                      <a:pPr algn="ctr"/>
                      <a:r>
                        <a:rPr lang="en-US" sz="1000" dirty="0" smtClean="0">
                          <a:solidFill>
                            <a:srgbClr val="0000FF"/>
                          </a:solidFill>
                        </a:rPr>
                        <a:t>126.9</a:t>
                      </a:r>
                      <a:endParaRPr lang="en-US" sz="1000" dirty="0">
                        <a:solidFill>
                          <a:srgbClr val="0000FF"/>
                        </a:solidFill>
                      </a:endParaRPr>
                    </a:p>
                  </a:txBody>
                  <a:tcPr/>
                </a:tc>
              </a:tr>
              <a:tr h="228960">
                <a:tc>
                  <a:txBody>
                    <a:bodyPr/>
                    <a:lstStyle/>
                    <a:p>
                      <a:pPr algn="ctr"/>
                      <a:r>
                        <a:rPr lang="en-US" sz="1000" dirty="0" smtClean="0">
                          <a:solidFill>
                            <a:srgbClr val="0000FF"/>
                          </a:solidFill>
                        </a:rPr>
                        <a:t>200 </a:t>
                      </a:r>
                      <a:endParaRPr lang="en-US" sz="1000" dirty="0">
                        <a:solidFill>
                          <a:srgbClr val="0000FF"/>
                        </a:solidFill>
                      </a:endParaRPr>
                    </a:p>
                  </a:txBody>
                  <a:tcPr/>
                </a:tc>
                <a:tc>
                  <a:txBody>
                    <a:bodyPr/>
                    <a:lstStyle/>
                    <a:p>
                      <a:pPr algn="ctr"/>
                      <a:r>
                        <a:rPr lang="en-US" sz="1000" dirty="0" smtClean="0">
                          <a:solidFill>
                            <a:srgbClr val="0000FF"/>
                          </a:solidFill>
                        </a:rPr>
                        <a:t>6211</a:t>
                      </a:r>
                      <a:endParaRPr lang="en-US" sz="1000" dirty="0">
                        <a:solidFill>
                          <a:srgbClr val="0000FF"/>
                        </a:solidFill>
                      </a:endParaRPr>
                    </a:p>
                  </a:txBody>
                  <a:tcPr/>
                </a:tc>
                <a:tc>
                  <a:txBody>
                    <a:bodyPr/>
                    <a:lstStyle/>
                    <a:p>
                      <a:pPr algn="ctr"/>
                      <a:r>
                        <a:rPr lang="en-US" sz="1000" dirty="0" smtClean="0">
                          <a:solidFill>
                            <a:srgbClr val="0000FF"/>
                          </a:solidFill>
                        </a:rPr>
                        <a:t>217.2</a:t>
                      </a:r>
                      <a:endParaRPr lang="en-US" sz="1000" dirty="0">
                        <a:solidFill>
                          <a:srgbClr val="0000FF"/>
                        </a:solidFill>
                      </a:endParaRPr>
                    </a:p>
                  </a:txBody>
                  <a:tcPr/>
                </a:tc>
                <a:tc>
                  <a:txBody>
                    <a:bodyPr/>
                    <a:lstStyle/>
                    <a:p>
                      <a:pPr algn="ctr"/>
                      <a:r>
                        <a:rPr lang="en-US" sz="1000" dirty="0" smtClean="0">
                          <a:solidFill>
                            <a:srgbClr val="0000FF"/>
                          </a:solidFill>
                        </a:rPr>
                        <a:t>191.5</a:t>
                      </a:r>
                      <a:endParaRPr lang="en-US" sz="1000" dirty="0">
                        <a:solidFill>
                          <a:srgbClr val="0000FF"/>
                        </a:solidFill>
                      </a:endParaRPr>
                    </a:p>
                  </a:txBody>
                  <a:tcPr/>
                </a:tc>
                <a:tc>
                  <a:txBody>
                    <a:bodyPr/>
                    <a:lstStyle/>
                    <a:p>
                      <a:pPr algn="ctr"/>
                      <a:r>
                        <a:rPr lang="en-US" sz="1000" dirty="0" smtClean="0">
                          <a:solidFill>
                            <a:srgbClr val="0000FF"/>
                          </a:solidFill>
                        </a:rPr>
                        <a:t>149.8</a:t>
                      </a:r>
                      <a:endParaRPr lang="en-US" sz="1000" dirty="0">
                        <a:solidFill>
                          <a:srgbClr val="0000FF"/>
                        </a:solidFill>
                      </a:endParaRPr>
                    </a:p>
                  </a:txBody>
                  <a:tcPr/>
                </a:tc>
                <a:tc>
                  <a:txBody>
                    <a:bodyPr/>
                    <a:lstStyle/>
                    <a:p>
                      <a:pPr algn="ctr"/>
                      <a:r>
                        <a:rPr lang="en-US" sz="1000" dirty="0" smtClean="0">
                          <a:solidFill>
                            <a:srgbClr val="0000FF"/>
                          </a:solidFill>
                        </a:rPr>
                        <a:t>125.4</a:t>
                      </a:r>
                      <a:endParaRPr lang="en-US" sz="1000" dirty="0">
                        <a:solidFill>
                          <a:srgbClr val="0000FF"/>
                        </a:solidFill>
                      </a:endParaRPr>
                    </a:p>
                  </a:txBody>
                  <a:tcPr/>
                </a:tc>
              </a:tr>
            </a:tbl>
          </a:graphicData>
        </a:graphic>
      </p:graphicFrame>
      <p:graphicFrame>
        <p:nvGraphicFramePr>
          <p:cNvPr id="4" name="Table 3"/>
          <p:cNvGraphicFramePr>
            <a:graphicFrameLocks noGrp="1"/>
          </p:cNvGraphicFramePr>
          <p:nvPr/>
        </p:nvGraphicFramePr>
        <p:xfrm>
          <a:off x="406398" y="3275263"/>
          <a:ext cx="8502318" cy="1523999"/>
        </p:xfrm>
        <a:graphic>
          <a:graphicData uri="http://schemas.openxmlformats.org/drawingml/2006/table">
            <a:tbl>
              <a:tblPr firstRow="1" bandRow="1">
                <a:tableStyleId>{5C22544A-7EE6-4342-B048-85BDC9FD1C3A}</a:tableStyleId>
              </a:tblPr>
              <a:tblGrid>
                <a:gridCol w="1417053"/>
                <a:gridCol w="1417053"/>
                <a:gridCol w="1417053"/>
                <a:gridCol w="1417053"/>
                <a:gridCol w="1417053"/>
                <a:gridCol w="1417053"/>
              </a:tblGrid>
              <a:tr h="285618">
                <a:tc>
                  <a:txBody>
                    <a:bodyPr/>
                    <a:lstStyle/>
                    <a:p>
                      <a:r>
                        <a:rPr lang="en-US" sz="1400" dirty="0" smtClean="0"/>
                        <a:t>Cache</a:t>
                      </a:r>
                      <a:r>
                        <a:rPr lang="en-US" sz="1400" baseline="0" dirty="0" smtClean="0"/>
                        <a:t> </a:t>
                      </a:r>
                      <a:r>
                        <a:rPr lang="en-US" sz="1400" dirty="0" smtClean="0"/>
                        <a:t>size (MB)</a:t>
                      </a:r>
                      <a:endParaRPr lang="en-US" sz="1400" dirty="0"/>
                    </a:p>
                  </a:txBody>
                  <a:tcPr/>
                </a:tc>
                <a:tc>
                  <a:txBody>
                    <a:bodyPr/>
                    <a:lstStyle/>
                    <a:p>
                      <a:pPr algn="ctr"/>
                      <a:r>
                        <a:rPr lang="en-US" sz="1400" dirty="0" err="1" smtClean="0"/>
                        <a:t>readcalls</a:t>
                      </a:r>
                      <a:endParaRPr lang="en-US" sz="1400" dirty="0"/>
                    </a:p>
                  </a:txBody>
                  <a:tcPr/>
                </a:tc>
                <a:tc>
                  <a:txBody>
                    <a:bodyPr/>
                    <a:lstStyle/>
                    <a:p>
                      <a:r>
                        <a:rPr lang="en-US" sz="1400" dirty="0" smtClean="0"/>
                        <a:t>RT pcbrun4 (</a:t>
                      </a:r>
                      <a:r>
                        <a:rPr lang="en-US" sz="1400" dirty="0" err="1" smtClean="0"/>
                        <a:t>s</a:t>
                      </a:r>
                      <a:r>
                        <a:rPr lang="en-US" sz="1400" dirty="0" smtClean="0"/>
                        <a:t>)</a:t>
                      </a:r>
                      <a:endParaRPr lang="en-US" sz="1400" dirty="0"/>
                    </a:p>
                  </a:txBody>
                  <a:tcPr/>
                </a:tc>
                <a:tc>
                  <a:txBody>
                    <a:bodyPr/>
                    <a:lstStyle/>
                    <a:p>
                      <a:r>
                        <a:rPr lang="en-US" sz="1400" dirty="0" smtClean="0"/>
                        <a:t>CP pcbrun4 (</a:t>
                      </a:r>
                      <a:r>
                        <a:rPr lang="en-US" sz="1400" dirty="0" err="1" smtClean="0"/>
                        <a:t>s</a:t>
                      </a:r>
                      <a:r>
                        <a:rPr lang="en-US" sz="1400" dirty="0" smtClean="0"/>
                        <a:t>)</a:t>
                      </a:r>
                      <a:endParaRPr lang="en-US" sz="1400" dirty="0"/>
                    </a:p>
                  </a:txBody>
                  <a:tcPr/>
                </a:tc>
                <a:tc>
                  <a:txBody>
                    <a:bodyPr/>
                    <a:lstStyle/>
                    <a:p>
                      <a:r>
                        <a:rPr lang="en-US" sz="1400" dirty="0" smtClean="0"/>
                        <a:t>RT </a:t>
                      </a:r>
                      <a:r>
                        <a:rPr lang="en-US" sz="1400" dirty="0" err="1" smtClean="0"/>
                        <a:t>macbrun</a:t>
                      </a:r>
                      <a:r>
                        <a:rPr lang="en-US" sz="1400" dirty="0" smtClean="0"/>
                        <a:t> (</a:t>
                      </a:r>
                      <a:r>
                        <a:rPr lang="en-US" sz="1400" dirty="0" err="1" smtClean="0"/>
                        <a:t>s</a:t>
                      </a:r>
                      <a:r>
                        <a:rPr lang="en-US" sz="1400" dirty="0" smtClean="0"/>
                        <a:t>)</a:t>
                      </a:r>
                      <a:endParaRPr lang="en-US" sz="1400" dirty="0"/>
                    </a:p>
                  </a:txBody>
                  <a:tcPr/>
                </a:tc>
                <a:tc>
                  <a:txBody>
                    <a:bodyPr/>
                    <a:lstStyle/>
                    <a:p>
                      <a:r>
                        <a:rPr lang="en-US" sz="1400" dirty="0" smtClean="0"/>
                        <a:t>CP </a:t>
                      </a:r>
                      <a:r>
                        <a:rPr lang="en-US" sz="1400" dirty="0" err="1" smtClean="0"/>
                        <a:t>macbrun</a:t>
                      </a:r>
                      <a:r>
                        <a:rPr lang="en-US" sz="1400" dirty="0" smtClean="0"/>
                        <a:t> (</a:t>
                      </a:r>
                      <a:r>
                        <a:rPr lang="en-US" sz="1400" dirty="0" err="1" smtClean="0"/>
                        <a:t>s</a:t>
                      </a:r>
                      <a:r>
                        <a:rPr lang="en-US" sz="1400" dirty="0" smtClean="0"/>
                        <a:t>)</a:t>
                      </a:r>
                      <a:endParaRPr lang="en-US" sz="1400" dirty="0"/>
                    </a:p>
                  </a:txBody>
                  <a:tcPr/>
                </a:tc>
              </a:tr>
              <a:tr h="228960">
                <a:tc>
                  <a:txBody>
                    <a:bodyPr/>
                    <a:lstStyle/>
                    <a:p>
                      <a:pPr algn="ctr"/>
                      <a:r>
                        <a:rPr lang="en-US" sz="1000" dirty="0" smtClean="0">
                          <a:solidFill>
                            <a:srgbClr val="0000FF"/>
                          </a:solidFill>
                        </a:rPr>
                        <a:t>0</a:t>
                      </a:r>
                      <a:endParaRPr lang="en-US" sz="1000" dirty="0">
                        <a:solidFill>
                          <a:srgbClr val="0000FF"/>
                        </a:solidFill>
                      </a:endParaRPr>
                    </a:p>
                  </a:txBody>
                  <a:tcPr/>
                </a:tc>
                <a:tc>
                  <a:txBody>
                    <a:bodyPr/>
                    <a:lstStyle/>
                    <a:p>
                      <a:pPr algn="ctr"/>
                      <a:r>
                        <a:rPr lang="en-US" sz="1000" dirty="0" smtClean="0">
                          <a:solidFill>
                            <a:srgbClr val="0000FF"/>
                          </a:solidFill>
                        </a:rPr>
                        <a:t>15869</a:t>
                      </a:r>
                      <a:endParaRPr lang="en-US" sz="1000" dirty="0">
                        <a:solidFill>
                          <a:srgbClr val="0000FF"/>
                        </a:solidFill>
                      </a:endParaRPr>
                    </a:p>
                  </a:txBody>
                  <a:tcPr/>
                </a:tc>
                <a:tc>
                  <a:txBody>
                    <a:bodyPr/>
                    <a:lstStyle/>
                    <a:p>
                      <a:pPr algn="ctr"/>
                      <a:r>
                        <a:rPr lang="en-US" sz="1000" dirty="0" smtClean="0">
                          <a:solidFill>
                            <a:srgbClr val="0000FF"/>
                          </a:solidFill>
                        </a:rPr>
                        <a:t>148.1</a:t>
                      </a:r>
                      <a:endParaRPr lang="en-US" sz="1000" dirty="0">
                        <a:solidFill>
                          <a:srgbClr val="0000FF"/>
                        </a:solidFill>
                      </a:endParaRPr>
                    </a:p>
                  </a:txBody>
                  <a:tcPr/>
                </a:tc>
                <a:tc>
                  <a:txBody>
                    <a:bodyPr/>
                    <a:lstStyle/>
                    <a:p>
                      <a:pPr algn="ctr"/>
                      <a:r>
                        <a:rPr lang="en-US" sz="1000" dirty="0" smtClean="0">
                          <a:solidFill>
                            <a:srgbClr val="0000FF"/>
                          </a:solidFill>
                        </a:rPr>
                        <a:t>141.4</a:t>
                      </a:r>
                      <a:endParaRPr lang="en-US" sz="1000" dirty="0">
                        <a:solidFill>
                          <a:srgbClr val="0000FF"/>
                        </a:solidFill>
                      </a:endParaRPr>
                    </a:p>
                  </a:txBody>
                  <a:tcPr/>
                </a:tc>
                <a:tc>
                  <a:txBody>
                    <a:bodyPr/>
                    <a:lstStyle/>
                    <a:p>
                      <a:pPr algn="ctr"/>
                      <a:r>
                        <a:rPr lang="en-US" sz="1000" dirty="0" smtClean="0">
                          <a:solidFill>
                            <a:srgbClr val="0000FF"/>
                          </a:solidFill>
                        </a:rPr>
                        <a:t>81.6</a:t>
                      </a:r>
                      <a:endParaRPr lang="en-US" sz="1000" dirty="0">
                        <a:solidFill>
                          <a:srgbClr val="0000FF"/>
                        </a:solidFill>
                      </a:endParaRPr>
                    </a:p>
                  </a:txBody>
                  <a:tcPr/>
                </a:tc>
                <a:tc>
                  <a:txBody>
                    <a:bodyPr/>
                    <a:lstStyle/>
                    <a:p>
                      <a:pPr algn="ctr"/>
                      <a:r>
                        <a:rPr lang="en-US" sz="1000" dirty="0" smtClean="0">
                          <a:solidFill>
                            <a:srgbClr val="0000FF"/>
                          </a:solidFill>
                        </a:rPr>
                        <a:t>80.7</a:t>
                      </a:r>
                      <a:endParaRPr lang="en-US" sz="1000" dirty="0">
                        <a:solidFill>
                          <a:srgbClr val="0000FF"/>
                        </a:solidFill>
                      </a:endParaRPr>
                    </a:p>
                  </a:txBody>
                  <a:tcPr/>
                </a:tc>
              </a:tr>
              <a:tr h="228960">
                <a:tc>
                  <a:txBody>
                    <a:bodyPr/>
                    <a:lstStyle/>
                    <a:p>
                      <a:pPr algn="ctr"/>
                      <a:r>
                        <a:rPr lang="en-US" sz="1000" dirty="0" smtClean="0">
                          <a:solidFill>
                            <a:srgbClr val="0000FF"/>
                          </a:solidFill>
                        </a:rPr>
                        <a:t>LAN 1ms 0</a:t>
                      </a:r>
                      <a:endParaRPr lang="en-US" sz="1000" dirty="0">
                        <a:solidFill>
                          <a:srgbClr val="0000FF"/>
                        </a:solidFill>
                      </a:endParaRPr>
                    </a:p>
                  </a:txBody>
                  <a:tcPr/>
                </a:tc>
                <a:tc>
                  <a:txBody>
                    <a:bodyPr/>
                    <a:lstStyle/>
                    <a:p>
                      <a:pPr algn="ctr"/>
                      <a:r>
                        <a:rPr lang="en-US" sz="1000" dirty="0" smtClean="0">
                          <a:solidFill>
                            <a:srgbClr val="0000FF"/>
                          </a:solidFill>
                        </a:rPr>
                        <a:t>15869</a:t>
                      </a:r>
                      <a:endParaRPr lang="en-US" sz="1000" dirty="0">
                        <a:solidFill>
                          <a:srgbClr val="0000FF"/>
                        </a:solidFill>
                      </a:endParaRPr>
                    </a:p>
                  </a:txBody>
                  <a:tcPr/>
                </a:tc>
                <a:tc>
                  <a:txBody>
                    <a:bodyPr/>
                    <a:lstStyle/>
                    <a:p>
                      <a:pPr algn="ctr"/>
                      <a:r>
                        <a:rPr lang="en-US" sz="1000" dirty="0" smtClean="0">
                          <a:solidFill>
                            <a:srgbClr val="0000FF"/>
                          </a:solidFill>
                        </a:rPr>
                        <a:t>148.1</a:t>
                      </a:r>
                      <a:r>
                        <a:rPr lang="en-US" sz="1000" baseline="0" dirty="0" smtClean="0">
                          <a:solidFill>
                            <a:srgbClr val="0000FF"/>
                          </a:solidFill>
                        </a:rPr>
                        <a:t> + 16</a:t>
                      </a:r>
                      <a:endParaRPr lang="en-US" sz="1000" dirty="0">
                        <a:solidFill>
                          <a:srgbClr val="0000FF"/>
                        </a:solidFill>
                      </a:endParaRPr>
                    </a:p>
                  </a:txBody>
                  <a:tcPr/>
                </a:tc>
                <a:tc>
                  <a:txBody>
                    <a:bodyPr/>
                    <a:lstStyle/>
                    <a:p>
                      <a:pPr algn="ctr"/>
                      <a:r>
                        <a:rPr lang="en-US" sz="1000" dirty="0" smtClean="0">
                          <a:solidFill>
                            <a:srgbClr val="0000FF"/>
                          </a:solidFill>
                        </a:rPr>
                        <a:t>141.4</a:t>
                      </a:r>
                      <a:endParaRPr lang="en-US" sz="1000" dirty="0">
                        <a:solidFill>
                          <a:srgbClr val="0000FF"/>
                        </a:solidFill>
                      </a:endParaRPr>
                    </a:p>
                  </a:txBody>
                  <a:tcPr/>
                </a:tc>
                <a:tc>
                  <a:txBody>
                    <a:bodyPr/>
                    <a:lstStyle/>
                    <a:p>
                      <a:pPr algn="ctr"/>
                      <a:r>
                        <a:rPr lang="en-US" sz="1000" dirty="0" smtClean="0">
                          <a:solidFill>
                            <a:srgbClr val="0000FF"/>
                          </a:solidFill>
                        </a:rPr>
                        <a:t>81.6</a:t>
                      </a:r>
                      <a:r>
                        <a:rPr lang="en-US" sz="1000" baseline="0" dirty="0" smtClean="0">
                          <a:solidFill>
                            <a:srgbClr val="0000FF"/>
                          </a:solidFill>
                        </a:rPr>
                        <a:t> + 16</a:t>
                      </a:r>
                      <a:endParaRPr lang="en-US" sz="1000" dirty="0">
                        <a:solidFill>
                          <a:srgbClr val="0000FF"/>
                        </a:solidFill>
                      </a:endParaRPr>
                    </a:p>
                  </a:txBody>
                  <a:tcPr/>
                </a:tc>
                <a:tc>
                  <a:txBody>
                    <a:bodyPr/>
                    <a:lstStyle/>
                    <a:p>
                      <a:pPr algn="ctr"/>
                      <a:r>
                        <a:rPr lang="en-US" sz="1000" dirty="0" smtClean="0">
                          <a:solidFill>
                            <a:srgbClr val="0000FF"/>
                          </a:solidFill>
                        </a:rPr>
                        <a:t>80.7</a:t>
                      </a:r>
                      <a:endParaRPr lang="en-US" sz="1000" dirty="0">
                        <a:solidFill>
                          <a:srgbClr val="0000FF"/>
                        </a:solidFill>
                      </a:endParaRPr>
                    </a:p>
                  </a:txBody>
                  <a:tcPr/>
                </a:tc>
              </a:tr>
              <a:tr h="228960">
                <a:tc>
                  <a:txBody>
                    <a:bodyPr/>
                    <a:lstStyle/>
                    <a:p>
                      <a:pPr algn="ctr"/>
                      <a:r>
                        <a:rPr lang="en-US" sz="1000" dirty="0" smtClean="0">
                          <a:solidFill>
                            <a:srgbClr val="0000FF"/>
                          </a:solidFill>
                        </a:rPr>
                        <a:t>10 </a:t>
                      </a:r>
                      <a:endParaRPr lang="en-US" sz="1000" dirty="0">
                        <a:solidFill>
                          <a:srgbClr val="0000FF"/>
                        </a:solidFill>
                      </a:endParaRPr>
                    </a:p>
                  </a:txBody>
                  <a:tcPr/>
                </a:tc>
                <a:tc>
                  <a:txBody>
                    <a:bodyPr/>
                    <a:lstStyle/>
                    <a:p>
                      <a:pPr algn="ctr"/>
                      <a:r>
                        <a:rPr lang="en-US" sz="1000" dirty="0" smtClean="0">
                          <a:solidFill>
                            <a:srgbClr val="0000FF"/>
                          </a:solidFill>
                        </a:rPr>
                        <a:t>714</a:t>
                      </a:r>
                      <a:endParaRPr lang="en-US" sz="1000" dirty="0">
                        <a:solidFill>
                          <a:srgbClr val="0000FF"/>
                        </a:solidFill>
                      </a:endParaRPr>
                    </a:p>
                  </a:txBody>
                  <a:tcPr/>
                </a:tc>
                <a:tc>
                  <a:txBody>
                    <a:bodyPr/>
                    <a:lstStyle/>
                    <a:p>
                      <a:pPr algn="ctr"/>
                      <a:r>
                        <a:rPr lang="en-US" sz="1000" dirty="0" smtClean="0">
                          <a:solidFill>
                            <a:srgbClr val="0000FF"/>
                          </a:solidFill>
                        </a:rPr>
                        <a:t>157.9</a:t>
                      </a:r>
                      <a:endParaRPr lang="en-US" sz="1000" dirty="0">
                        <a:solidFill>
                          <a:srgbClr val="0000FF"/>
                        </a:solidFill>
                      </a:endParaRPr>
                    </a:p>
                  </a:txBody>
                  <a:tcPr/>
                </a:tc>
                <a:tc>
                  <a:txBody>
                    <a:bodyPr/>
                    <a:lstStyle/>
                    <a:p>
                      <a:pPr algn="ctr"/>
                      <a:r>
                        <a:rPr lang="en-US" sz="1000" dirty="0" smtClean="0">
                          <a:solidFill>
                            <a:srgbClr val="0000FF"/>
                          </a:solidFill>
                        </a:rPr>
                        <a:t>142.4</a:t>
                      </a:r>
                      <a:endParaRPr lang="en-US" sz="1000" dirty="0">
                        <a:solidFill>
                          <a:srgbClr val="0000FF"/>
                        </a:solidFill>
                      </a:endParaRPr>
                    </a:p>
                  </a:txBody>
                  <a:tcPr/>
                </a:tc>
                <a:tc>
                  <a:txBody>
                    <a:bodyPr/>
                    <a:lstStyle/>
                    <a:p>
                      <a:pPr algn="ctr"/>
                      <a:r>
                        <a:rPr lang="en-US" sz="1000" dirty="0" smtClean="0">
                          <a:solidFill>
                            <a:srgbClr val="0000FF"/>
                          </a:solidFill>
                        </a:rPr>
                        <a:t>93.4</a:t>
                      </a:r>
                      <a:endParaRPr lang="en-US" sz="1000" dirty="0">
                        <a:solidFill>
                          <a:srgbClr val="0000FF"/>
                        </a:solidFill>
                      </a:endParaRPr>
                    </a:p>
                  </a:txBody>
                  <a:tcPr/>
                </a:tc>
                <a:tc>
                  <a:txBody>
                    <a:bodyPr/>
                    <a:lstStyle/>
                    <a:p>
                      <a:pPr algn="ctr"/>
                      <a:r>
                        <a:rPr lang="en-US" sz="1000" dirty="0" smtClean="0">
                          <a:solidFill>
                            <a:srgbClr val="0000FF"/>
                          </a:solidFill>
                        </a:rPr>
                        <a:t>82.5</a:t>
                      </a:r>
                      <a:endParaRPr lang="en-US" sz="1000" dirty="0">
                        <a:solidFill>
                          <a:srgbClr val="0000FF"/>
                        </a:solidFill>
                      </a:endParaRPr>
                    </a:p>
                  </a:txBody>
                  <a:tcPr/>
                </a:tc>
              </a:tr>
              <a:tr h="228960">
                <a:tc>
                  <a:txBody>
                    <a:bodyPr/>
                    <a:lstStyle/>
                    <a:p>
                      <a:pPr algn="ctr"/>
                      <a:r>
                        <a:rPr lang="en-US" sz="1000" dirty="0" smtClean="0">
                          <a:solidFill>
                            <a:srgbClr val="0000FF"/>
                          </a:solidFill>
                        </a:rPr>
                        <a:t>30 </a:t>
                      </a:r>
                      <a:endParaRPr lang="en-US" sz="1000" dirty="0">
                        <a:solidFill>
                          <a:srgbClr val="0000FF"/>
                        </a:solidFill>
                      </a:endParaRPr>
                    </a:p>
                  </a:txBody>
                  <a:tcPr/>
                </a:tc>
                <a:tc>
                  <a:txBody>
                    <a:bodyPr/>
                    <a:lstStyle/>
                    <a:p>
                      <a:pPr algn="ctr"/>
                      <a:r>
                        <a:rPr lang="en-US" sz="1000" dirty="0" smtClean="0">
                          <a:solidFill>
                            <a:srgbClr val="0000FF"/>
                          </a:solidFill>
                        </a:rPr>
                        <a:t>600</a:t>
                      </a:r>
                      <a:endParaRPr lang="en-US" sz="1000" dirty="0">
                        <a:solidFill>
                          <a:srgbClr val="0000FF"/>
                        </a:solidFill>
                      </a:endParaRPr>
                    </a:p>
                  </a:txBody>
                  <a:tcPr/>
                </a:tc>
                <a:tc>
                  <a:txBody>
                    <a:bodyPr/>
                    <a:lstStyle/>
                    <a:p>
                      <a:pPr algn="ctr"/>
                      <a:r>
                        <a:rPr lang="en-US" sz="1000" dirty="0" smtClean="0">
                          <a:solidFill>
                            <a:srgbClr val="0000FF"/>
                          </a:solidFill>
                        </a:rPr>
                        <a:t>165.7</a:t>
                      </a:r>
                      <a:endParaRPr lang="en-US" sz="1000" dirty="0">
                        <a:solidFill>
                          <a:srgbClr val="0000FF"/>
                        </a:solidFill>
                      </a:endParaRPr>
                    </a:p>
                  </a:txBody>
                  <a:tcPr/>
                </a:tc>
                <a:tc>
                  <a:txBody>
                    <a:bodyPr/>
                    <a:lstStyle/>
                    <a:p>
                      <a:pPr algn="ctr"/>
                      <a:r>
                        <a:rPr lang="en-US" sz="1000" dirty="0" smtClean="0">
                          <a:solidFill>
                            <a:srgbClr val="0000FF"/>
                          </a:solidFill>
                        </a:rPr>
                        <a:t>148.8</a:t>
                      </a:r>
                      <a:endParaRPr lang="en-US" sz="1000" dirty="0">
                        <a:solidFill>
                          <a:srgbClr val="0000FF"/>
                        </a:solidFill>
                      </a:endParaRPr>
                    </a:p>
                  </a:txBody>
                  <a:tcPr/>
                </a:tc>
                <a:tc>
                  <a:txBody>
                    <a:bodyPr/>
                    <a:lstStyle/>
                    <a:p>
                      <a:pPr algn="ctr"/>
                      <a:r>
                        <a:rPr lang="en-US" sz="1000" dirty="0" smtClean="0">
                          <a:solidFill>
                            <a:srgbClr val="0000FF"/>
                          </a:solidFill>
                        </a:rPr>
                        <a:t>97.0</a:t>
                      </a:r>
                      <a:endParaRPr lang="en-US" sz="1000" dirty="0">
                        <a:solidFill>
                          <a:srgbClr val="0000FF"/>
                        </a:solidFill>
                      </a:endParaRPr>
                    </a:p>
                  </a:txBody>
                  <a:tcPr/>
                </a:tc>
                <a:tc>
                  <a:txBody>
                    <a:bodyPr/>
                    <a:lstStyle/>
                    <a:p>
                      <a:pPr algn="ctr"/>
                      <a:r>
                        <a:rPr lang="en-US" sz="1000" dirty="0" smtClean="0">
                          <a:solidFill>
                            <a:srgbClr val="0000FF"/>
                          </a:solidFill>
                        </a:rPr>
                        <a:t>82.5</a:t>
                      </a:r>
                      <a:endParaRPr lang="en-US" sz="1000" dirty="0">
                        <a:solidFill>
                          <a:srgbClr val="0000FF"/>
                        </a:solidFill>
                      </a:endParaRPr>
                    </a:p>
                  </a:txBody>
                  <a:tcPr/>
                </a:tc>
              </a:tr>
              <a:tr h="228960">
                <a:tc>
                  <a:txBody>
                    <a:bodyPr/>
                    <a:lstStyle/>
                    <a:p>
                      <a:pPr algn="ctr"/>
                      <a:r>
                        <a:rPr lang="en-US" sz="1000" dirty="0" smtClean="0">
                          <a:solidFill>
                            <a:srgbClr val="0000FF"/>
                          </a:solidFill>
                        </a:rPr>
                        <a:t>200 </a:t>
                      </a:r>
                      <a:endParaRPr lang="en-US" sz="1000" dirty="0">
                        <a:solidFill>
                          <a:srgbClr val="0000FF"/>
                        </a:solidFill>
                      </a:endParaRPr>
                    </a:p>
                  </a:txBody>
                  <a:tcPr/>
                </a:tc>
                <a:tc>
                  <a:txBody>
                    <a:bodyPr/>
                    <a:lstStyle/>
                    <a:p>
                      <a:pPr algn="ctr"/>
                      <a:r>
                        <a:rPr lang="en-US" sz="1000" dirty="0" smtClean="0">
                          <a:solidFill>
                            <a:srgbClr val="0000FF"/>
                          </a:solidFill>
                        </a:rPr>
                        <a:t>552</a:t>
                      </a:r>
                      <a:endParaRPr lang="en-US" sz="1000" dirty="0">
                        <a:solidFill>
                          <a:srgbClr val="0000FF"/>
                        </a:solidFill>
                      </a:endParaRPr>
                    </a:p>
                  </a:txBody>
                  <a:tcPr/>
                </a:tc>
                <a:tc>
                  <a:txBody>
                    <a:bodyPr/>
                    <a:lstStyle/>
                    <a:p>
                      <a:pPr algn="ctr"/>
                      <a:r>
                        <a:rPr lang="en-US" sz="1000" dirty="0" smtClean="0">
                          <a:solidFill>
                            <a:srgbClr val="0000FF"/>
                          </a:solidFill>
                        </a:rPr>
                        <a:t>154.0</a:t>
                      </a:r>
                      <a:endParaRPr lang="en-US" sz="1000" dirty="0">
                        <a:solidFill>
                          <a:srgbClr val="0000FF"/>
                        </a:solidFill>
                      </a:endParaRPr>
                    </a:p>
                  </a:txBody>
                  <a:tcPr/>
                </a:tc>
                <a:tc>
                  <a:txBody>
                    <a:bodyPr/>
                    <a:lstStyle/>
                    <a:p>
                      <a:pPr algn="ctr"/>
                      <a:r>
                        <a:rPr lang="en-US" sz="1000" dirty="0" smtClean="0">
                          <a:solidFill>
                            <a:srgbClr val="0000FF"/>
                          </a:solidFill>
                        </a:rPr>
                        <a:t>137.6</a:t>
                      </a:r>
                      <a:endParaRPr lang="en-US" sz="1000" dirty="0">
                        <a:solidFill>
                          <a:srgbClr val="0000FF"/>
                        </a:solidFill>
                      </a:endParaRPr>
                    </a:p>
                  </a:txBody>
                  <a:tcPr/>
                </a:tc>
                <a:tc>
                  <a:txBody>
                    <a:bodyPr/>
                    <a:lstStyle/>
                    <a:p>
                      <a:pPr algn="ctr"/>
                      <a:r>
                        <a:rPr lang="en-US" sz="1000" dirty="0" smtClean="0">
                          <a:solidFill>
                            <a:srgbClr val="0000FF"/>
                          </a:solidFill>
                        </a:rPr>
                        <a:t>98.1</a:t>
                      </a:r>
                      <a:endParaRPr lang="en-US" sz="1000" dirty="0">
                        <a:solidFill>
                          <a:srgbClr val="0000FF"/>
                        </a:solidFill>
                      </a:endParaRPr>
                    </a:p>
                  </a:txBody>
                  <a:tcPr/>
                </a:tc>
                <a:tc>
                  <a:txBody>
                    <a:bodyPr/>
                    <a:lstStyle/>
                    <a:p>
                      <a:pPr algn="ctr"/>
                      <a:r>
                        <a:rPr lang="en-US" sz="1000" dirty="0" smtClean="0">
                          <a:solidFill>
                            <a:srgbClr val="0000FF"/>
                          </a:solidFill>
                        </a:rPr>
                        <a:t>82.0</a:t>
                      </a:r>
                      <a:endParaRPr lang="en-US" sz="1000" dirty="0">
                        <a:solidFill>
                          <a:srgbClr val="0000FF"/>
                        </a:solidFill>
                      </a:endParaRPr>
                    </a:p>
                  </a:txBody>
                  <a:tcPr/>
                </a:tc>
              </a:tr>
            </a:tbl>
          </a:graphicData>
        </a:graphic>
      </p:graphicFrame>
      <p:graphicFrame>
        <p:nvGraphicFramePr>
          <p:cNvPr id="5" name="Table 4"/>
          <p:cNvGraphicFramePr>
            <a:graphicFrameLocks noGrp="1"/>
          </p:cNvGraphicFramePr>
          <p:nvPr/>
        </p:nvGraphicFramePr>
        <p:xfrm>
          <a:off x="406398" y="5334001"/>
          <a:ext cx="8502318" cy="1523999"/>
        </p:xfrm>
        <a:graphic>
          <a:graphicData uri="http://schemas.openxmlformats.org/drawingml/2006/table">
            <a:tbl>
              <a:tblPr firstRow="1" bandRow="1">
                <a:tableStyleId>{5C22544A-7EE6-4342-B048-85BDC9FD1C3A}</a:tableStyleId>
              </a:tblPr>
              <a:tblGrid>
                <a:gridCol w="1417053"/>
                <a:gridCol w="1417053"/>
                <a:gridCol w="1417053"/>
                <a:gridCol w="1417053"/>
                <a:gridCol w="1417053"/>
                <a:gridCol w="1417053"/>
              </a:tblGrid>
              <a:tr h="285618">
                <a:tc>
                  <a:txBody>
                    <a:bodyPr/>
                    <a:lstStyle/>
                    <a:p>
                      <a:r>
                        <a:rPr lang="en-US" sz="1400" dirty="0" smtClean="0"/>
                        <a:t>Cache</a:t>
                      </a:r>
                      <a:r>
                        <a:rPr lang="en-US" sz="1400" baseline="0" dirty="0" smtClean="0"/>
                        <a:t> </a:t>
                      </a:r>
                      <a:r>
                        <a:rPr lang="en-US" sz="1400" dirty="0" smtClean="0"/>
                        <a:t>size (MB)</a:t>
                      </a:r>
                      <a:endParaRPr lang="en-US" sz="1400" dirty="0"/>
                    </a:p>
                  </a:txBody>
                  <a:tcPr/>
                </a:tc>
                <a:tc>
                  <a:txBody>
                    <a:bodyPr/>
                    <a:lstStyle/>
                    <a:p>
                      <a:pPr algn="ctr"/>
                      <a:r>
                        <a:rPr lang="en-US" sz="1400" dirty="0" err="1" smtClean="0"/>
                        <a:t>readcalls</a:t>
                      </a:r>
                      <a:endParaRPr lang="en-US" sz="1400" dirty="0"/>
                    </a:p>
                  </a:txBody>
                  <a:tcPr/>
                </a:tc>
                <a:tc>
                  <a:txBody>
                    <a:bodyPr/>
                    <a:lstStyle/>
                    <a:p>
                      <a:r>
                        <a:rPr lang="en-US" sz="1400" dirty="0" smtClean="0"/>
                        <a:t>RT pcbrun4 (</a:t>
                      </a:r>
                      <a:r>
                        <a:rPr lang="en-US" sz="1400" dirty="0" err="1" smtClean="0"/>
                        <a:t>s</a:t>
                      </a:r>
                      <a:r>
                        <a:rPr lang="en-US" sz="1400" dirty="0" smtClean="0"/>
                        <a:t>)</a:t>
                      </a:r>
                      <a:endParaRPr lang="en-US" sz="1400" dirty="0"/>
                    </a:p>
                  </a:txBody>
                  <a:tcPr/>
                </a:tc>
                <a:tc>
                  <a:txBody>
                    <a:bodyPr/>
                    <a:lstStyle/>
                    <a:p>
                      <a:r>
                        <a:rPr lang="en-US" sz="1400" dirty="0" smtClean="0"/>
                        <a:t>CP pcbrun4 (</a:t>
                      </a:r>
                      <a:r>
                        <a:rPr lang="en-US" sz="1400" dirty="0" err="1" smtClean="0"/>
                        <a:t>s</a:t>
                      </a:r>
                      <a:r>
                        <a:rPr lang="en-US" sz="1400" dirty="0" smtClean="0"/>
                        <a:t>)</a:t>
                      </a:r>
                      <a:endParaRPr lang="en-US" sz="1400" dirty="0"/>
                    </a:p>
                  </a:txBody>
                  <a:tcPr/>
                </a:tc>
                <a:tc>
                  <a:txBody>
                    <a:bodyPr/>
                    <a:lstStyle/>
                    <a:p>
                      <a:r>
                        <a:rPr lang="en-US" sz="1400" dirty="0" smtClean="0"/>
                        <a:t>RT </a:t>
                      </a:r>
                      <a:r>
                        <a:rPr lang="en-US" sz="1400" dirty="0" err="1" smtClean="0"/>
                        <a:t>macbrun</a:t>
                      </a:r>
                      <a:r>
                        <a:rPr lang="en-US" sz="1400" dirty="0" smtClean="0"/>
                        <a:t> (</a:t>
                      </a:r>
                      <a:r>
                        <a:rPr lang="en-US" sz="1400" dirty="0" err="1" smtClean="0"/>
                        <a:t>s</a:t>
                      </a:r>
                      <a:r>
                        <a:rPr lang="en-US" sz="1400" dirty="0" smtClean="0"/>
                        <a:t>)</a:t>
                      </a:r>
                      <a:endParaRPr lang="en-US" sz="1400" dirty="0"/>
                    </a:p>
                  </a:txBody>
                  <a:tcPr/>
                </a:tc>
                <a:tc>
                  <a:txBody>
                    <a:bodyPr/>
                    <a:lstStyle/>
                    <a:p>
                      <a:r>
                        <a:rPr lang="en-US" sz="1400" dirty="0" smtClean="0"/>
                        <a:t>CP </a:t>
                      </a:r>
                      <a:r>
                        <a:rPr lang="en-US" sz="1400" dirty="0" err="1" smtClean="0"/>
                        <a:t>macbrun</a:t>
                      </a:r>
                      <a:r>
                        <a:rPr lang="en-US" sz="1400" dirty="0" smtClean="0"/>
                        <a:t> (</a:t>
                      </a:r>
                      <a:r>
                        <a:rPr lang="en-US" sz="1400" dirty="0" err="1" smtClean="0"/>
                        <a:t>s</a:t>
                      </a:r>
                      <a:r>
                        <a:rPr lang="en-US" sz="1400" dirty="0" smtClean="0"/>
                        <a:t>)</a:t>
                      </a:r>
                      <a:endParaRPr lang="en-US" sz="1400" dirty="0"/>
                    </a:p>
                  </a:txBody>
                  <a:tcPr/>
                </a:tc>
              </a:tr>
              <a:tr h="228960">
                <a:tc>
                  <a:txBody>
                    <a:bodyPr/>
                    <a:lstStyle/>
                    <a:p>
                      <a:pPr algn="ctr"/>
                      <a:r>
                        <a:rPr lang="en-US" sz="1000" dirty="0" smtClean="0">
                          <a:solidFill>
                            <a:srgbClr val="0000FF"/>
                          </a:solidFill>
                        </a:rPr>
                        <a:t>0</a:t>
                      </a:r>
                      <a:endParaRPr lang="en-US" sz="1000" dirty="0">
                        <a:solidFill>
                          <a:srgbClr val="0000FF"/>
                        </a:solidFill>
                      </a:endParaRPr>
                    </a:p>
                  </a:txBody>
                  <a:tcPr/>
                </a:tc>
                <a:tc>
                  <a:txBody>
                    <a:bodyPr/>
                    <a:lstStyle/>
                    <a:p>
                      <a:pPr algn="ctr"/>
                      <a:r>
                        <a:rPr lang="en-US" sz="1000" dirty="0" smtClean="0">
                          <a:solidFill>
                            <a:srgbClr val="0000FF"/>
                          </a:solidFill>
                        </a:rPr>
                        <a:t>515350</a:t>
                      </a:r>
                      <a:endParaRPr lang="en-US" sz="1000" dirty="0">
                        <a:solidFill>
                          <a:srgbClr val="0000FF"/>
                        </a:solidFill>
                      </a:endParaRPr>
                    </a:p>
                  </a:txBody>
                  <a:tcPr/>
                </a:tc>
                <a:tc>
                  <a:txBody>
                    <a:bodyPr/>
                    <a:lstStyle/>
                    <a:p>
                      <a:pPr algn="ctr"/>
                      <a:r>
                        <a:rPr lang="en-US" sz="1000" dirty="0" smtClean="0">
                          <a:solidFill>
                            <a:srgbClr val="0000FF"/>
                          </a:solidFill>
                        </a:rPr>
                        <a:t>381.8</a:t>
                      </a:r>
                      <a:endParaRPr lang="en-US" sz="1000" dirty="0">
                        <a:solidFill>
                          <a:srgbClr val="0000FF"/>
                        </a:solidFill>
                      </a:endParaRPr>
                    </a:p>
                  </a:txBody>
                  <a:tcPr/>
                </a:tc>
                <a:tc>
                  <a:txBody>
                    <a:bodyPr/>
                    <a:lstStyle/>
                    <a:p>
                      <a:pPr algn="ctr"/>
                      <a:r>
                        <a:rPr lang="en-US" sz="1000" dirty="0" smtClean="0">
                          <a:solidFill>
                            <a:srgbClr val="0000FF"/>
                          </a:solidFill>
                        </a:rPr>
                        <a:t>216.3</a:t>
                      </a:r>
                      <a:endParaRPr lang="en-US" sz="1000" dirty="0">
                        <a:solidFill>
                          <a:srgbClr val="0000FF"/>
                        </a:solidFill>
                      </a:endParaRPr>
                    </a:p>
                  </a:txBody>
                  <a:tcPr/>
                </a:tc>
                <a:tc>
                  <a:txBody>
                    <a:bodyPr/>
                    <a:lstStyle/>
                    <a:p>
                      <a:pPr algn="ctr"/>
                      <a:r>
                        <a:rPr lang="en-US" sz="1000" dirty="0" smtClean="0">
                          <a:solidFill>
                            <a:srgbClr val="0000FF"/>
                          </a:solidFill>
                        </a:rPr>
                        <a:t>326.2</a:t>
                      </a:r>
                      <a:endParaRPr lang="en-US" sz="1000" dirty="0">
                        <a:solidFill>
                          <a:srgbClr val="0000FF"/>
                        </a:solidFill>
                      </a:endParaRPr>
                    </a:p>
                  </a:txBody>
                  <a:tcPr/>
                </a:tc>
                <a:tc>
                  <a:txBody>
                    <a:bodyPr/>
                    <a:lstStyle/>
                    <a:p>
                      <a:pPr algn="ctr"/>
                      <a:r>
                        <a:rPr lang="en-US" sz="1000" dirty="0" smtClean="0">
                          <a:solidFill>
                            <a:srgbClr val="0000FF"/>
                          </a:solidFill>
                        </a:rPr>
                        <a:t>127.0</a:t>
                      </a:r>
                      <a:endParaRPr lang="en-US" sz="1000" dirty="0">
                        <a:solidFill>
                          <a:srgbClr val="0000FF"/>
                        </a:solidFill>
                      </a:endParaRPr>
                    </a:p>
                  </a:txBody>
                  <a:tcPr/>
                </a:tc>
              </a:tr>
              <a:tr h="228960">
                <a:tc>
                  <a:txBody>
                    <a:bodyPr/>
                    <a:lstStyle/>
                    <a:p>
                      <a:pPr algn="ctr"/>
                      <a:r>
                        <a:rPr lang="en-US" sz="1000" dirty="0" smtClean="0">
                          <a:solidFill>
                            <a:srgbClr val="0000FF"/>
                          </a:solidFill>
                        </a:rPr>
                        <a:t>LAN 1ms 0</a:t>
                      </a:r>
                      <a:endParaRPr lang="en-US" sz="1000" dirty="0">
                        <a:solidFill>
                          <a:srgbClr val="0000FF"/>
                        </a:solidFill>
                      </a:endParaRPr>
                    </a:p>
                  </a:txBody>
                  <a:tcPr/>
                </a:tc>
                <a:tc>
                  <a:txBody>
                    <a:bodyPr/>
                    <a:lstStyle/>
                    <a:p>
                      <a:pPr algn="ctr"/>
                      <a:r>
                        <a:rPr lang="en-US" sz="1000" dirty="0" smtClean="0">
                          <a:solidFill>
                            <a:srgbClr val="0000FF"/>
                          </a:solidFill>
                        </a:rPr>
                        <a:t>515350</a:t>
                      </a:r>
                      <a:endParaRPr lang="en-US" sz="1000" dirty="0">
                        <a:solidFill>
                          <a:srgbClr val="0000FF"/>
                        </a:solidFill>
                      </a:endParaRPr>
                    </a:p>
                  </a:txBody>
                  <a:tcPr/>
                </a:tc>
                <a:tc>
                  <a:txBody>
                    <a:bodyPr/>
                    <a:lstStyle/>
                    <a:p>
                      <a:pPr algn="ctr"/>
                      <a:r>
                        <a:rPr lang="en-US" sz="1000" dirty="0" smtClean="0">
                          <a:solidFill>
                            <a:srgbClr val="0000FF"/>
                          </a:solidFill>
                        </a:rPr>
                        <a:t>381.8</a:t>
                      </a:r>
                      <a:r>
                        <a:rPr lang="en-US" sz="1000" baseline="0" dirty="0" smtClean="0">
                          <a:solidFill>
                            <a:srgbClr val="0000FF"/>
                          </a:solidFill>
                        </a:rPr>
                        <a:t> + 515</a:t>
                      </a:r>
                      <a:endParaRPr lang="en-US" sz="1000" dirty="0">
                        <a:solidFill>
                          <a:srgbClr val="0000FF"/>
                        </a:solidFill>
                      </a:endParaRPr>
                    </a:p>
                  </a:txBody>
                  <a:tcPr/>
                </a:tc>
                <a:tc>
                  <a:txBody>
                    <a:bodyPr/>
                    <a:lstStyle/>
                    <a:p>
                      <a:pPr algn="ctr"/>
                      <a:r>
                        <a:rPr lang="en-US" sz="1000" dirty="0" smtClean="0">
                          <a:solidFill>
                            <a:srgbClr val="0000FF"/>
                          </a:solidFill>
                        </a:rPr>
                        <a:t>216.3</a:t>
                      </a:r>
                      <a:endParaRPr lang="en-US" sz="1000" dirty="0">
                        <a:solidFill>
                          <a:srgbClr val="0000FF"/>
                        </a:solidFill>
                      </a:endParaRPr>
                    </a:p>
                  </a:txBody>
                  <a:tcPr/>
                </a:tc>
                <a:tc>
                  <a:txBody>
                    <a:bodyPr/>
                    <a:lstStyle/>
                    <a:p>
                      <a:pPr algn="ctr"/>
                      <a:r>
                        <a:rPr lang="en-US" sz="1000" dirty="0" smtClean="0">
                          <a:solidFill>
                            <a:srgbClr val="0000FF"/>
                          </a:solidFill>
                        </a:rPr>
                        <a:t>326.2</a:t>
                      </a:r>
                      <a:r>
                        <a:rPr lang="en-US" sz="1000" baseline="0" dirty="0" smtClean="0">
                          <a:solidFill>
                            <a:srgbClr val="0000FF"/>
                          </a:solidFill>
                        </a:rPr>
                        <a:t> +515</a:t>
                      </a:r>
                      <a:endParaRPr lang="en-US" sz="1000" dirty="0">
                        <a:solidFill>
                          <a:srgbClr val="0000FF"/>
                        </a:solidFill>
                      </a:endParaRPr>
                    </a:p>
                  </a:txBody>
                  <a:tcPr/>
                </a:tc>
                <a:tc>
                  <a:txBody>
                    <a:bodyPr/>
                    <a:lstStyle/>
                    <a:p>
                      <a:pPr algn="ctr"/>
                      <a:r>
                        <a:rPr lang="en-US" sz="1000" dirty="0" smtClean="0">
                          <a:solidFill>
                            <a:srgbClr val="0000FF"/>
                          </a:solidFill>
                        </a:rPr>
                        <a:t>127.0</a:t>
                      </a:r>
                      <a:endParaRPr lang="en-US" sz="1000" dirty="0">
                        <a:solidFill>
                          <a:srgbClr val="0000FF"/>
                        </a:solidFill>
                      </a:endParaRPr>
                    </a:p>
                  </a:txBody>
                  <a:tcPr/>
                </a:tc>
              </a:tr>
              <a:tr h="228960">
                <a:tc>
                  <a:txBody>
                    <a:bodyPr/>
                    <a:lstStyle/>
                    <a:p>
                      <a:pPr algn="ctr"/>
                      <a:r>
                        <a:rPr lang="en-US" sz="1000" dirty="0" smtClean="0">
                          <a:solidFill>
                            <a:srgbClr val="0000FF"/>
                          </a:solidFill>
                        </a:rPr>
                        <a:t>10 </a:t>
                      </a:r>
                      <a:endParaRPr lang="en-US" sz="1000" dirty="0">
                        <a:solidFill>
                          <a:srgbClr val="0000FF"/>
                        </a:solidFill>
                      </a:endParaRPr>
                    </a:p>
                  </a:txBody>
                  <a:tcPr/>
                </a:tc>
                <a:tc>
                  <a:txBody>
                    <a:bodyPr/>
                    <a:lstStyle/>
                    <a:p>
                      <a:pPr algn="ctr"/>
                      <a:r>
                        <a:rPr lang="en-US" sz="1000" dirty="0" smtClean="0">
                          <a:solidFill>
                            <a:srgbClr val="0000FF"/>
                          </a:solidFill>
                        </a:rPr>
                        <a:t>15595</a:t>
                      </a:r>
                      <a:endParaRPr lang="en-US" sz="1000" dirty="0">
                        <a:solidFill>
                          <a:srgbClr val="0000FF"/>
                        </a:solidFill>
                      </a:endParaRPr>
                    </a:p>
                  </a:txBody>
                  <a:tcPr/>
                </a:tc>
                <a:tc>
                  <a:txBody>
                    <a:bodyPr/>
                    <a:lstStyle/>
                    <a:p>
                      <a:pPr algn="ctr"/>
                      <a:r>
                        <a:rPr lang="en-US" sz="1000" dirty="0" smtClean="0">
                          <a:solidFill>
                            <a:srgbClr val="0000FF"/>
                          </a:solidFill>
                        </a:rPr>
                        <a:t>234.0</a:t>
                      </a:r>
                      <a:endParaRPr lang="en-US" sz="1000" dirty="0">
                        <a:solidFill>
                          <a:srgbClr val="0000FF"/>
                        </a:solidFill>
                      </a:endParaRPr>
                    </a:p>
                  </a:txBody>
                  <a:tcPr/>
                </a:tc>
                <a:tc>
                  <a:txBody>
                    <a:bodyPr/>
                    <a:lstStyle/>
                    <a:p>
                      <a:pPr algn="ctr"/>
                      <a:r>
                        <a:rPr lang="en-US" sz="1000" dirty="0" smtClean="0">
                          <a:solidFill>
                            <a:srgbClr val="0000FF"/>
                          </a:solidFill>
                        </a:rPr>
                        <a:t>185.6</a:t>
                      </a:r>
                      <a:endParaRPr lang="en-US" sz="1000" dirty="0">
                        <a:solidFill>
                          <a:srgbClr val="0000FF"/>
                        </a:solidFill>
                      </a:endParaRPr>
                    </a:p>
                  </a:txBody>
                  <a:tcPr/>
                </a:tc>
                <a:tc>
                  <a:txBody>
                    <a:bodyPr/>
                    <a:lstStyle/>
                    <a:p>
                      <a:pPr algn="ctr"/>
                      <a:r>
                        <a:rPr lang="en-US" sz="1000" dirty="0" smtClean="0">
                          <a:solidFill>
                            <a:srgbClr val="0000FF"/>
                          </a:solidFill>
                        </a:rPr>
                        <a:t>175.0</a:t>
                      </a:r>
                      <a:endParaRPr lang="en-US" sz="1000" dirty="0">
                        <a:solidFill>
                          <a:srgbClr val="0000FF"/>
                        </a:solidFill>
                      </a:endParaRPr>
                    </a:p>
                  </a:txBody>
                  <a:tcPr/>
                </a:tc>
                <a:tc>
                  <a:txBody>
                    <a:bodyPr/>
                    <a:lstStyle/>
                    <a:p>
                      <a:pPr algn="ctr"/>
                      <a:r>
                        <a:rPr lang="en-US" sz="1000" dirty="0" smtClean="0">
                          <a:solidFill>
                            <a:srgbClr val="0000FF"/>
                          </a:solidFill>
                        </a:rPr>
                        <a:t>106.2</a:t>
                      </a:r>
                      <a:endParaRPr lang="en-US" sz="1000" dirty="0">
                        <a:solidFill>
                          <a:srgbClr val="0000FF"/>
                        </a:solidFill>
                      </a:endParaRPr>
                    </a:p>
                  </a:txBody>
                  <a:tcPr/>
                </a:tc>
              </a:tr>
              <a:tr h="228960">
                <a:tc>
                  <a:txBody>
                    <a:bodyPr/>
                    <a:lstStyle/>
                    <a:p>
                      <a:pPr algn="ctr"/>
                      <a:r>
                        <a:rPr lang="en-US" sz="1000" dirty="0" smtClean="0">
                          <a:solidFill>
                            <a:srgbClr val="0000FF"/>
                          </a:solidFill>
                        </a:rPr>
                        <a:t>30 </a:t>
                      </a:r>
                      <a:endParaRPr lang="en-US" sz="1000" dirty="0">
                        <a:solidFill>
                          <a:srgbClr val="0000FF"/>
                        </a:solidFill>
                      </a:endParaRPr>
                    </a:p>
                  </a:txBody>
                  <a:tcPr/>
                </a:tc>
                <a:tc>
                  <a:txBody>
                    <a:bodyPr/>
                    <a:lstStyle/>
                    <a:p>
                      <a:pPr algn="ctr"/>
                      <a:r>
                        <a:rPr lang="en-US" sz="1000" dirty="0" smtClean="0">
                          <a:solidFill>
                            <a:srgbClr val="0000FF"/>
                          </a:solidFill>
                        </a:rPr>
                        <a:t>8717</a:t>
                      </a:r>
                      <a:endParaRPr lang="en-US" sz="1000" dirty="0">
                        <a:solidFill>
                          <a:srgbClr val="0000FF"/>
                        </a:solidFill>
                      </a:endParaRPr>
                    </a:p>
                  </a:txBody>
                  <a:tcPr/>
                </a:tc>
                <a:tc>
                  <a:txBody>
                    <a:bodyPr/>
                    <a:lstStyle/>
                    <a:p>
                      <a:pPr algn="ctr"/>
                      <a:r>
                        <a:rPr lang="en-US" sz="1000" dirty="0" smtClean="0">
                          <a:solidFill>
                            <a:srgbClr val="0000FF"/>
                          </a:solidFill>
                        </a:rPr>
                        <a:t>216.5</a:t>
                      </a:r>
                      <a:endParaRPr lang="en-US" sz="1000" dirty="0">
                        <a:solidFill>
                          <a:srgbClr val="0000FF"/>
                        </a:solidFill>
                      </a:endParaRPr>
                    </a:p>
                  </a:txBody>
                  <a:tcPr/>
                </a:tc>
                <a:tc>
                  <a:txBody>
                    <a:bodyPr/>
                    <a:lstStyle/>
                    <a:p>
                      <a:pPr algn="ctr"/>
                      <a:r>
                        <a:rPr lang="en-US" sz="1000" dirty="0" smtClean="0">
                          <a:solidFill>
                            <a:srgbClr val="0000FF"/>
                          </a:solidFill>
                        </a:rPr>
                        <a:t>182.6</a:t>
                      </a:r>
                      <a:endParaRPr lang="en-US" sz="1000" dirty="0">
                        <a:solidFill>
                          <a:srgbClr val="0000FF"/>
                        </a:solidFill>
                      </a:endParaRPr>
                    </a:p>
                  </a:txBody>
                  <a:tcPr/>
                </a:tc>
                <a:tc>
                  <a:txBody>
                    <a:bodyPr/>
                    <a:lstStyle/>
                    <a:p>
                      <a:pPr algn="ctr"/>
                      <a:r>
                        <a:rPr lang="en-US" sz="1000" dirty="0" smtClean="0">
                          <a:solidFill>
                            <a:srgbClr val="0000FF"/>
                          </a:solidFill>
                        </a:rPr>
                        <a:t>144.4</a:t>
                      </a:r>
                      <a:endParaRPr lang="en-US" sz="1000" dirty="0">
                        <a:solidFill>
                          <a:srgbClr val="0000FF"/>
                        </a:solidFill>
                      </a:endParaRPr>
                    </a:p>
                  </a:txBody>
                  <a:tcPr/>
                </a:tc>
                <a:tc>
                  <a:txBody>
                    <a:bodyPr/>
                    <a:lstStyle/>
                    <a:p>
                      <a:pPr algn="ctr"/>
                      <a:r>
                        <a:rPr lang="en-US" sz="1000" dirty="0" smtClean="0">
                          <a:solidFill>
                            <a:srgbClr val="0000FF"/>
                          </a:solidFill>
                        </a:rPr>
                        <a:t>104.5</a:t>
                      </a:r>
                      <a:endParaRPr lang="en-US" sz="1000" dirty="0">
                        <a:solidFill>
                          <a:srgbClr val="0000FF"/>
                        </a:solidFill>
                      </a:endParaRPr>
                    </a:p>
                  </a:txBody>
                  <a:tcPr/>
                </a:tc>
              </a:tr>
              <a:tr h="228960">
                <a:tc>
                  <a:txBody>
                    <a:bodyPr/>
                    <a:lstStyle/>
                    <a:p>
                      <a:pPr algn="ctr"/>
                      <a:r>
                        <a:rPr lang="en-US" sz="1000" dirty="0" smtClean="0">
                          <a:solidFill>
                            <a:srgbClr val="0000FF"/>
                          </a:solidFill>
                        </a:rPr>
                        <a:t>200 </a:t>
                      </a:r>
                      <a:endParaRPr lang="en-US" sz="1000" dirty="0">
                        <a:solidFill>
                          <a:srgbClr val="0000FF"/>
                        </a:solidFill>
                      </a:endParaRPr>
                    </a:p>
                  </a:txBody>
                  <a:tcPr/>
                </a:tc>
                <a:tc>
                  <a:txBody>
                    <a:bodyPr/>
                    <a:lstStyle/>
                    <a:p>
                      <a:pPr algn="ctr"/>
                      <a:r>
                        <a:rPr lang="en-US" sz="1000" dirty="0" smtClean="0">
                          <a:solidFill>
                            <a:srgbClr val="0000FF"/>
                          </a:solidFill>
                        </a:rPr>
                        <a:t>2096</a:t>
                      </a:r>
                      <a:endParaRPr lang="en-US" sz="1000" dirty="0">
                        <a:solidFill>
                          <a:srgbClr val="0000FF"/>
                        </a:solidFill>
                      </a:endParaRPr>
                    </a:p>
                  </a:txBody>
                  <a:tcPr/>
                </a:tc>
                <a:tc>
                  <a:txBody>
                    <a:bodyPr/>
                    <a:lstStyle/>
                    <a:p>
                      <a:pPr algn="ctr"/>
                      <a:r>
                        <a:rPr lang="en-US" sz="1000" dirty="0" smtClean="0">
                          <a:solidFill>
                            <a:srgbClr val="0000FF"/>
                          </a:solidFill>
                        </a:rPr>
                        <a:t>182.5</a:t>
                      </a:r>
                      <a:endParaRPr lang="en-US" sz="1000" dirty="0">
                        <a:solidFill>
                          <a:srgbClr val="0000FF"/>
                        </a:solidFill>
                      </a:endParaRPr>
                    </a:p>
                  </a:txBody>
                  <a:tcPr/>
                </a:tc>
                <a:tc>
                  <a:txBody>
                    <a:bodyPr/>
                    <a:lstStyle/>
                    <a:p>
                      <a:pPr algn="ctr"/>
                      <a:r>
                        <a:rPr lang="en-US" sz="1000" dirty="0" smtClean="0">
                          <a:solidFill>
                            <a:srgbClr val="0000FF"/>
                          </a:solidFill>
                        </a:rPr>
                        <a:t>163.3</a:t>
                      </a:r>
                      <a:endParaRPr lang="en-US" sz="1000" dirty="0">
                        <a:solidFill>
                          <a:srgbClr val="0000FF"/>
                        </a:solidFill>
                      </a:endParaRPr>
                    </a:p>
                  </a:txBody>
                  <a:tcPr/>
                </a:tc>
                <a:tc>
                  <a:txBody>
                    <a:bodyPr/>
                    <a:lstStyle/>
                    <a:p>
                      <a:pPr algn="ctr"/>
                      <a:r>
                        <a:rPr lang="en-US" sz="1000" dirty="0" smtClean="0">
                          <a:solidFill>
                            <a:srgbClr val="0000FF"/>
                          </a:solidFill>
                        </a:rPr>
                        <a:t>122.3</a:t>
                      </a:r>
                      <a:endParaRPr lang="en-US" sz="1000" dirty="0">
                        <a:solidFill>
                          <a:srgbClr val="0000FF"/>
                        </a:solidFill>
                      </a:endParaRPr>
                    </a:p>
                  </a:txBody>
                  <a:tcPr/>
                </a:tc>
                <a:tc>
                  <a:txBody>
                    <a:bodyPr/>
                    <a:lstStyle/>
                    <a:p>
                      <a:pPr algn="ctr"/>
                      <a:r>
                        <a:rPr lang="en-US" sz="1000" dirty="0" smtClean="0">
                          <a:solidFill>
                            <a:srgbClr val="0000FF"/>
                          </a:solidFill>
                        </a:rPr>
                        <a:t>103.4</a:t>
                      </a:r>
                      <a:endParaRPr lang="en-US" sz="1000" dirty="0">
                        <a:solidFill>
                          <a:srgbClr val="0000FF"/>
                        </a:solidFill>
                      </a:endParaRPr>
                    </a:p>
                  </a:txBody>
                  <a:tcPr/>
                </a:tc>
              </a:tr>
            </a:tbl>
          </a:graphicData>
        </a:graphic>
      </p:graphicFrame>
      <p:sp>
        <p:nvSpPr>
          <p:cNvPr id="6" name="TextBox 5"/>
          <p:cNvSpPr txBox="1"/>
          <p:nvPr/>
        </p:nvSpPr>
        <p:spPr>
          <a:xfrm>
            <a:off x="1247356" y="4964669"/>
            <a:ext cx="6698833"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err="1" smtClean="0">
                <a:solidFill>
                  <a:srgbClr val="F2D908"/>
                </a:solidFill>
              </a:rPr>
              <a:t>Reclust</a:t>
            </a:r>
            <a:r>
              <a:rPr lang="en-US" dirty="0" smtClean="0">
                <a:solidFill>
                  <a:srgbClr val="F2D908"/>
                </a:solidFill>
              </a:rPr>
              <a:t>: </a:t>
            </a:r>
            <a:r>
              <a:rPr lang="en-US" dirty="0" err="1" smtClean="0">
                <a:solidFill>
                  <a:srgbClr val="F2D908"/>
                </a:solidFill>
              </a:rPr>
              <a:t>OptimizeBaskets</a:t>
            </a:r>
            <a:r>
              <a:rPr lang="en-US" dirty="0" smtClean="0">
                <a:solidFill>
                  <a:srgbClr val="F2D908"/>
                </a:solidFill>
              </a:rPr>
              <a:t> 30 MB (</a:t>
            </a:r>
            <a:r>
              <a:rPr lang="en-US" dirty="0" smtClean="0">
                <a:solidFill>
                  <a:srgbClr val="EA6969"/>
                </a:solidFill>
              </a:rPr>
              <a:t>1086 MB</a:t>
            </a:r>
            <a:r>
              <a:rPr lang="en-US" dirty="0" smtClean="0">
                <a:solidFill>
                  <a:srgbClr val="F2D908"/>
                </a:solidFill>
              </a:rPr>
              <a:t>), </a:t>
            </a:r>
            <a:r>
              <a:rPr lang="en-US" dirty="0" smtClean="0">
                <a:solidFill>
                  <a:srgbClr val="C61B1B"/>
                </a:solidFill>
              </a:rPr>
              <a:t>9705</a:t>
            </a:r>
            <a:r>
              <a:rPr lang="en-US" dirty="0" smtClean="0">
                <a:solidFill>
                  <a:srgbClr val="F2D908"/>
                </a:solidFill>
              </a:rPr>
              <a:t> branches split=</a:t>
            </a:r>
            <a:r>
              <a:rPr lang="en-US" dirty="0" smtClean="0">
                <a:solidFill>
                  <a:srgbClr val="000000"/>
                </a:solidFill>
              </a:rPr>
              <a:t>99</a:t>
            </a:r>
            <a:endParaRPr lang="en-US" dirty="0">
              <a:solidFill>
                <a:srgbClr val="000000"/>
              </a:solidFill>
            </a:endParaRPr>
          </a:p>
        </p:txBody>
      </p:sp>
      <p:sp>
        <p:nvSpPr>
          <p:cNvPr id="7" name="TextBox 6"/>
          <p:cNvSpPr txBox="1"/>
          <p:nvPr/>
        </p:nvSpPr>
        <p:spPr>
          <a:xfrm>
            <a:off x="1247356" y="2930176"/>
            <a:ext cx="6546433"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err="1" smtClean="0">
                <a:solidFill>
                  <a:srgbClr val="F2D908"/>
                </a:solidFill>
              </a:rPr>
              <a:t>Reclust</a:t>
            </a:r>
            <a:r>
              <a:rPr lang="en-US" dirty="0" smtClean="0">
                <a:solidFill>
                  <a:srgbClr val="F2D908"/>
                </a:solidFill>
              </a:rPr>
              <a:t>: </a:t>
            </a:r>
            <a:r>
              <a:rPr lang="en-US" dirty="0" err="1" smtClean="0">
                <a:solidFill>
                  <a:srgbClr val="F2D908"/>
                </a:solidFill>
              </a:rPr>
              <a:t>OptimizeBaskets</a:t>
            </a:r>
            <a:r>
              <a:rPr lang="en-US" dirty="0" smtClean="0">
                <a:solidFill>
                  <a:srgbClr val="F2D908"/>
                </a:solidFill>
              </a:rPr>
              <a:t> 30 MB (</a:t>
            </a:r>
            <a:r>
              <a:rPr lang="en-US" dirty="0" smtClean="0">
                <a:solidFill>
                  <a:srgbClr val="EA6969"/>
                </a:solidFill>
              </a:rPr>
              <a:t>1147 MB</a:t>
            </a:r>
            <a:r>
              <a:rPr lang="en-US" dirty="0" smtClean="0">
                <a:solidFill>
                  <a:srgbClr val="F2D908"/>
                </a:solidFill>
              </a:rPr>
              <a:t>), </a:t>
            </a:r>
            <a:r>
              <a:rPr lang="en-US" dirty="0" smtClean="0">
                <a:solidFill>
                  <a:srgbClr val="C61B1B"/>
                </a:solidFill>
              </a:rPr>
              <a:t>203</a:t>
            </a:r>
            <a:r>
              <a:rPr lang="en-US" dirty="0" smtClean="0">
                <a:solidFill>
                  <a:srgbClr val="F2D908"/>
                </a:solidFill>
              </a:rPr>
              <a:t> branches split=</a:t>
            </a:r>
            <a:r>
              <a:rPr lang="en-US" dirty="0" smtClean="0">
                <a:solidFill>
                  <a:srgbClr val="000000"/>
                </a:solidFill>
              </a:rPr>
              <a:t>0</a:t>
            </a:r>
            <a:endParaRPr lang="en-US" dirty="0">
              <a:solidFill>
                <a:srgbClr val="000000"/>
              </a:solidFill>
            </a:endParaRPr>
          </a:p>
        </p:txBody>
      </p:sp>
      <p:sp>
        <p:nvSpPr>
          <p:cNvPr id="8" name="TextBox 7"/>
          <p:cNvSpPr txBox="1"/>
          <p:nvPr/>
        </p:nvSpPr>
        <p:spPr>
          <a:xfrm>
            <a:off x="1399756" y="766986"/>
            <a:ext cx="6546433"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smtClean="0">
                <a:solidFill>
                  <a:schemeClr val="accent1"/>
                </a:solidFill>
              </a:rPr>
              <a:t>Original Atlas file (</a:t>
            </a:r>
            <a:r>
              <a:rPr lang="en-US" dirty="0" smtClean="0">
                <a:solidFill>
                  <a:schemeClr val="accent4">
                    <a:lumMod val="60000"/>
                    <a:lumOff val="40000"/>
                  </a:schemeClr>
                </a:solidFill>
              </a:rPr>
              <a:t>1266MB</a:t>
            </a:r>
            <a:r>
              <a:rPr lang="en-US" dirty="0" smtClean="0">
                <a:solidFill>
                  <a:schemeClr val="accent1"/>
                </a:solidFill>
              </a:rPr>
              <a:t>), </a:t>
            </a:r>
            <a:r>
              <a:rPr lang="en-US" dirty="0" smtClean="0">
                <a:solidFill>
                  <a:schemeClr val="accent4"/>
                </a:solidFill>
              </a:rPr>
              <a:t>9705</a:t>
            </a:r>
            <a:r>
              <a:rPr lang="en-US" dirty="0" smtClean="0">
                <a:solidFill>
                  <a:schemeClr val="accent1"/>
                </a:solidFill>
              </a:rPr>
              <a:t> branches split=</a:t>
            </a:r>
            <a:r>
              <a:rPr lang="en-US" dirty="0" smtClean="0">
                <a:solidFill>
                  <a:schemeClr val="bg1"/>
                </a:solidFill>
              </a:rPr>
              <a:t>99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35686"/>
          </a:xfrm>
        </p:spPr>
        <p:txBody>
          <a:bodyPr/>
          <a:lstStyle/>
          <a:p>
            <a:r>
              <a:rPr lang="en-US" dirty="0" err="1" smtClean="0"/>
              <a:t>TreeCache</a:t>
            </a:r>
            <a:r>
              <a:rPr lang="en-US" dirty="0" smtClean="0"/>
              <a:t> results graph</a:t>
            </a:r>
            <a:endParaRPr lang="en-US" dirty="0"/>
          </a:p>
        </p:txBody>
      </p:sp>
      <p:pic>
        <p:nvPicPr>
          <p:cNvPr id="3" name="Picture 2"/>
          <p:cNvPicPr>
            <a:picLocks noChangeAspect="1"/>
          </p:cNvPicPr>
          <p:nvPr/>
        </p:nvPicPr>
        <p:blipFill>
          <a:blip r:embed="rId2"/>
          <a:stretch>
            <a:fillRect/>
          </a:stretch>
        </p:blipFill>
        <p:spPr>
          <a:xfrm>
            <a:off x="779462" y="1349798"/>
            <a:ext cx="7177171" cy="505100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779462" y="107577"/>
            <a:ext cx="7581901" cy="1082212"/>
          </a:xfrm>
        </p:spPr>
        <p:txBody>
          <a:bodyPr/>
          <a:lstStyle/>
          <a:p>
            <a:r>
              <a:rPr lang="en-US" sz="4400" dirty="0" smtClean="0"/>
              <a:t>What is the </a:t>
            </a:r>
            <a:r>
              <a:rPr lang="en-US" sz="4400" dirty="0" err="1" smtClean="0">
                <a:solidFill>
                  <a:srgbClr val="F2D908"/>
                </a:solidFill>
              </a:rPr>
              <a:t>readahead</a:t>
            </a:r>
            <a:r>
              <a:rPr lang="en-US" sz="4400" dirty="0" smtClean="0">
                <a:solidFill>
                  <a:srgbClr val="F2D908"/>
                </a:solidFill>
              </a:rPr>
              <a:t> cache</a:t>
            </a:r>
            <a:endParaRPr lang="en-US" sz="4400" dirty="0">
              <a:solidFill>
                <a:srgbClr val="F2D908"/>
              </a:solidFill>
            </a:endParaRPr>
          </a:p>
        </p:txBody>
      </p:sp>
      <p:sp>
        <p:nvSpPr>
          <p:cNvPr id="4" name="Content Placeholder 3"/>
          <p:cNvSpPr>
            <a:spLocks noGrp="1"/>
          </p:cNvSpPr>
          <p:nvPr>
            <p:ph idx="1"/>
          </p:nvPr>
        </p:nvSpPr>
        <p:spPr>
          <a:xfrm>
            <a:off x="779462" y="1189789"/>
            <a:ext cx="5610643" cy="4646235"/>
          </a:xfrm>
        </p:spPr>
        <p:txBody>
          <a:bodyPr>
            <a:normAutofit fontScale="85000" lnSpcReduction="20000"/>
          </a:bodyPr>
          <a:lstStyle/>
          <a:p>
            <a:r>
              <a:rPr lang="en-US" dirty="0" smtClean="0"/>
              <a:t>The </a:t>
            </a:r>
            <a:r>
              <a:rPr lang="en-US" dirty="0" err="1" smtClean="0">
                <a:solidFill>
                  <a:srgbClr val="F2D908"/>
                </a:solidFill>
              </a:rPr>
              <a:t>readahead</a:t>
            </a:r>
            <a:r>
              <a:rPr lang="en-US" dirty="0" smtClean="0">
                <a:solidFill>
                  <a:srgbClr val="F2D908"/>
                </a:solidFill>
              </a:rPr>
              <a:t> cache </a:t>
            </a:r>
            <a:r>
              <a:rPr lang="en-US" dirty="0" smtClean="0"/>
              <a:t>will read all non consecutive blocks that are in the range of the cache.</a:t>
            </a:r>
          </a:p>
          <a:p>
            <a:r>
              <a:rPr lang="en-US" dirty="0" smtClean="0"/>
              <a:t>It minimizes the number of disk access. This operation could in principle be done by the OS, but the fact is that the OS parameters are not tuned for many small reads, in particular when many jobs read concurrently from the same disk.</a:t>
            </a:r>
          </a:p>
          <a:p>
            <a:r>
              <a:rPr lang="en-US" dirty="0" smtClean="0"/>
              <a:t>When using large values for the </a:t>
            </a:r>
            <a:r>
              <a:rPr lang="en-US" dirty="0" err="1" smtClean="0">
                <a:solidFill>
                  <a:srgbClr val="F2D908"/>
                </a:solidFill>
              </a:rPr>
              <a:t>TreeCache</a:t>
            </a:r>
            <a:r>
              <a:rPr lang="en-US" dirty="0" smtClean="0">
                <a:solidFill>
                  <a:srgbClr val="F2D908"/>
                </a:solidFill>
              </a:rPr>
              <a:t> </a:t>
            </a:r>
            <a:r>
              <a:rPr lang="en-US" dirty="0" smtClean="0"/>
              <a:t>or when the baskets are well sorted by entry, the </a:t>
            </a:r>
            <a:r>
              <a:rPr lang="en-US" dirty="0" err="1" smtClean="0">
                <a:solidFill>
                  <a:srgbClr val="F2D908"/>
                </a:solidFill>
              </a:rPr>
              <a:t>readahead</a:t>
            </a:r>
            <a:r>
              <a:rPr lang="en-US" dirty="0" smtClean="0">
                <a:solidFill>
                  <a:srgbClr val="F2D908"/>
                </a:solidFill>
              </a:rPr>
              <a:t> cache </a:t>
            </a:r>
            <a:r>
              <a:rPr lang="en-US" dirty="0" smtClean="0"/>
              <a:t>is not necessary.</a:t>
            </a:r>
          </a:p>
          <a:p>
            <a:r>
              <a:rPr lang="en-US" dirty="0" smtClean="0"/>
              <a:t>Typical (default value) is 256 Kbytes, although 2 Mbytes seems to give better results on Atlas files, but not with CMS or Alice.</a:t>
            </a:r>
          </a:p>
        </p:txBody>
      </p:sp>
      <p:grpSp>
        <p:nvGrpSpPr>
          <p:cNvPr id="6" name="Group 5"/>
          <p:cNvGrpSpPr/>
          <p:nvPr/>
        </p:nvGrpSpPr>
        <p:grpSpPr>
          <a:xfrm>
            <a:off x="6707589" y="1625944"/>
            <a:ext cx="2220241" cy="4038600"/>
            <a:chOff x="6897255" y="2286000"/>
            <a:chExt cx="2220241" cy="4038600"/>
          </a:xfrm>
        </p:grpSpPr>
        <p:pic>
          <p:nvPicPr>
            <p:cNvPr id="7" name="Picture 6" descr="treeperf_zoom_cut.png"/>
            <p:cNvPicPr>
              <a:picLocks noChangeAspect="1"/>
            </p:cNvPicPr>
            <p:nvPr/>
          </p:nvPicPr>
          <p:blipFill>
            <a:blip r:embed="rId2" cstate="print"/>
            <a:stretch>
              <a:fillRect/>
            </a:stretch>
          </p:blipFill>
          <p:spPr>
            <a:xfrm>
              <a:off x="6897255" y="2286000"/>
              <a:ext cx="2220241" cy="4038600"/>
            </a:xfrm>
            <a:prstGeom prst="rect">
              <a:avLst/>
            </a:prstGeom>
          </p:spPr>
        </p:pic>
        <p:sp>
          <p:nvSpPr>
            <p:cNvPr id="8" name="Rectangle 7"/>
            <p:cNvSpPr/>
            <p:nvPr/>
          </p:nvSpPr>
          <p:spPr>
            <a:xfrm>
              <a:off x="7823888" y="2625811"/>
              <a:ext cx="685800" cy="247135"/>
            </a:xfrm>
            <a:prstGeom prst="rect">
              <a:avLst/>
            </a:prstGeom>
            <a:solidFill>
              <a:srgbClr val="03E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23888" y="3645244"/>
              <a:ext cx="685800" cy="271848"/>
            </a:xfrm>
            <a:prstGeom prst="rect">
              <a:avLst/>
            </a:prstGeom>
            <a:solidFill>
              <a:srgbClr val="03E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21824" y="5294870"/>
              <a:ext cx="685800" cy="135928"/>
            </a:xfrm>
            <a:prstGeom prst="rect">
              <a:avLst/>
            </a:prstGeom>
            <a:solidFill>
              <a:srgbClr val="03E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21824" y="4973595"/>
              <a:ext cx="685800" cy="189471"/>
            </a:xfrm>
            <a:prstGeom prst="rect">
              <a:avLst/>
            </a:prstGeom>
            <a:solidFill>
              <a:srgbClr val="03E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17710" y="4687329"/>
              <a:ext cx="685800" cy="189471"/>
            </a:xfrm>
            <a:prstGeom prst="rect">
              <a:avLst/>
            </a:prstGeom>
            <a:solidFill>
              <a:srgbClr val="03E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r>
              <a:rPr lang="en-US" smtClean="0"/>
              <a:t> Rene Brun </a:t>
            </a:r>
          </a:p>
        </p:txBody>
      </p:sp>
      <p:sp>
        <p:nvSpPr>
          <p:cNvPr id="5" name="Footer Placeholder 3"/>
          <p:cNvSpPr>
            <a:spLocks noGrp="1"/>
          </p:cNvSpPr>
          <p:nvPr>
            <p:ph type="ftr" sz="quarter" idx="11"/>
          </p:nvPr>
        </p:nvSpPr>
        <p:spPr/>
        <p:txBody>
          <a:bodyPr/>
          <a:lstStyle/>
          <a:p>
            <a:r>
              <a:rPr lang="en-US" smtClean="0"/>
              <a:t>Challenges in Long Term Computing Models</a:t>
            </a:r>
          </a:p>
        </p:txBody>
      </p:sp>
      <p:sp>
        <p:nvSpPr>
          <p:cNvPr id="6" name="Slide Number Placeholder 4"/>
          <p:cNvSpPr>
            <a:spLocks noGrp="1"/>
          </p:cNvSpPr>
          <p:nvPr>
            <p:ph type="sldNum" sz="quarter" idx="12"/>
          </p:nvPr>
        </p:nvSpPr>
        <p:spPr/>
        <p:txBody>
          <a:bodyPr/>
          <a:lstStyle/>
          <a:p>
            <a:fld id="{17AE4E0A-92D2-9F47-87D1-11D02E8F06A1}" type="slidenum">
              <a:rPr lang="en-US" smtClean="0"/>
              <a:pPr/>
              <a:t>4</a:t>
            </a:fld>
            <a:endParaRPr lang="en-US" smtClean="0"/>
          </a:p>
        </p:txBody>
      </p:sp>
      <p:sp>
        <p:nvSpPr>
          <p:cNvPr id="27653" name="Rectangle 2"/>
          <p:cNvSpPr>
            <a:spLocks noGrp="1" noChangeArrowheads="1"/>
          </p:cNvSpPr>
          <p:nvPr>
            <p:ph type="title"/>
          </p:nvPr>
        </p:nvSpPr>
        <p:spPr>
          <a:xfrm>
            <a:off x="1290638" y="166688"/>
            <a:ext cx="4773612" cy="538162"/>
          </a:xfrm>
          <a:solidFill>
            <a:srgbClr val="FFFFCC"/>
          </a:solidFill>
        </p:spPr>
        <p:txBody>
          <a:bodyPr/>
          <a:lstStyle/>
          <a:p>
            <a:pPr eaLnBrk="1" hangingPunct="1"/>
            <a:r>
              <a:rPr lang="en-US" sz="3600">
                <a:ea typeface="ＭＳ Ｐゴシック" pitchFamily="-106" charset="-128"/>
                <a:cs typeface="ＭＳ Ｐゴシック" pitchFamily="-106" charset="-128"/>
              </a:rPr>
              <a:t>ROOT file structure</a:t>
            </a:r>
          </a:p>
        </p:txBody>
      </p:sp>
      <p:pic>
        <p:nvPicPr>
          <p:cNvPr id="27654" name="Picture 3" descr="ROOTFile"/>
          <p:cNvPicPr>
            <a:picLocks noChangeAspect="1" noChangeArrowheads="1"/>
          </p:cNvPicPr>
          <p:nvPr/>
        </p:nvPicPr>
        <p:blipFill>
          <a:blip r:embed="rId2"/>
          <a:srcRect/>
          <a:stretch>
            <a:fillRect/>
          </a:stretch>
        </p:blipFill>
        <p:spPr bwMode="auto">
          <a:xfrm>
            <a:off x="0" y="0"/>
            <a:ext cx="8948738" cy="663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8"/>
            <a:ext cx="7581901" cy="1015370"/>
          </a:xfrm>
        </p:spPr>
        <p:txBody>
          <a:bodyPr/>
          <a:lstStyle/>
          <a:p>
            <a:r>
              <a:rPr lang="en-US" sz="4000" dirty="0" err="1" smtClean="0"/>
              <a:t>Readahead</a:t>
            </a:r>
            <a:r>
              <a:rPr lang="en-US" sz="4000" dirty="0" smtClean="0"/>
              <a:t> </a:t>
            </a:r>
            <a:br>
              <a:rPr lang="en-US" sz="4000" dirty="0" smtClean="0"/>
            </a:br>
            <a:r>
              <a:rPr lang="en-US" sz="4000" dirty="0" smtClean="0"/>
              <a:t>reading all branches, all entries</a:t>
            </a:r>
            <a:endParaRPr lang="en-US" sz="4000" dirty="0"/>
          </a:p>
        </p:txBody>
      </p:sp>
      <p:pic>
        <p:nvPicPr>
          <p:cNvPr id="3" name="Picture 2"/>
          <p:cNvPicPr>
            <a:picLocks noChangeAspect="1"/>
          </p:cNvPicPr>
          <p:nvPr/>
        </p:nvPicPr>
        <p:blipFill>
          <a:blip r:embed="rId2"/>
          <a:stretch>
            <a:fillRect/>
          </a:stretch>
        </p:blipFill>
        <p:spPr>
          <a:xfrm>
            <a:off x="779462" y="1336842"/>
            <a:ext cx="7838908" cy="5344190"/>
          </a:xfrm>
          <a:prstGeom prst="rect">
            <a:avLst/>
          </a:prstGeom>
        </p:spPr>
      </p:pic>
      <p:sp>
        <p:nvSpPr>
          <p:cNvPr id="4" name="Rounded Rectangular Callout 3"/>
          <p:cNvSpPr/>
          <p:nvPr/>
        </p:nvSpPr>
        <p:spPr>
          <a:xfrm>
            <a:off x="6363368" y="3168316"/>
            <a:ext cx="1997995" cy="989263"/>
          </a:xfrm>
          <a:prstGeom prst="wedgeRoundRectCallout">
            <a:avLst>
              <a:gd name="adj1" fmla="val -95102"/>
              <a:gd name="adj2" fmla="val 315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Read ahead</a:t>
            </a:r>
          </a:p>
          <a:p>
            <a:pPr algn="ctr"/>
            <a:r>
              <a:rPr lang="en-US" dirty="0" smtClean="0"/>
              <a:t>excellent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OptimizeBaskets</a:t>
            </a:r>
            <a:r>
              <a:rPr lang="en-US" dirty="0" smtClean="0"/>
              <a:t>, </a:t>
            </a:r>
            <a:r>
              <a:rPr lang="en-US" dirty="0" err="1" smtClean="0"/>
              <a:t>AutoFlush</a:t>
            </a:r>
            <a:endParaRPr lang="en-US" dirty="0"/>
          </a:p>
        </p:txBody>
      </p:sp>
      <p:sp>
        <p:nvSpPr>
          <p:cNvPr id="3" name="Content Placeholder 2"/>
          <p:cNvSpPr>
            <a:spLocks noGrp="1"/>
          </p:cNvSpPr>
          <p:nvPr>
            <p:ph idx="1"/>
          </p:nvPr>
        </p:nvSpPr>
        <p:spPr/>
        <p:txBody>
          <a:bodyPr/>
          <a:lstStyle/>
          <a:p>
            <a:r>
              <a:rPr lang="en-US" dirty="0" smtClean="0"/>
              <a:t>Solution, enabled by default:</a:t>
            </a:r>
          </a:p>
          <a:p>
            <a:pPr lvl="1"/>
            <a:r>
              <a:rPr lang="en-US" dirty="0" smtClean="0"/>
              <a:t>Tweak basket size!</a:t>
            </a:r>
          </a:p>
          <a:p>
            <a:pPr lvl="1"/>
            <a:r>
              <a:rPr lang="en-US" dirty="0" smtClean="0"/>
              <a:t>Flush baskets at regular intervals!</a:t>
            </a:r>
          </a:p>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2009-11-30</a:t>
            </a:r>
            <a:endParaRPr lang="en-US"/>
          </a:p>
        </p:txBody>
      </p:sp>
      <p:sp>
        <p:nvSpPr>
          <p:cNvPr id="6" name="Slide Number Placeholder 5"/>
          <p:cNvSpPr>
            <a:spLocks noGrp="1"/>
          </p:cNvSpPr>
          <p:nvPr>
            <p:ph type="sldNum" sz="quarter" idx="12"/>
          </p:nvPr>
        </p:nvSpPr>
        <p:spPr/>
        <p:txBody>
          <a:bodyPr/>
          <a:lstStyle/>
          <a:p>
            <a:pPr algn="ctr"/>
            <a:fld id="{CEAB1635-7AB6-4A02-8F63-2344453D2D84}" type="slidenum">
              <a:rPr lang="en-US" smtClean="0"/>
              <a:pPr algn="ctr"/>
              <a:t>41</a:t>
            </a:fld>
            <a:endParaRPr lang="en-US" dirty="0"/>
          </a:p>
        </p:txBody>
      </p:sp>
      <p:sp>
        <p:nvSpPr>
          <p:cNvPr id="7" name="TextBox 6"/>
          <p:cNvSpPr txBox="1"/>
          <p:nvPr/>
        </p:nvSpPr>
        <p:spPr>
          <a:xfrm rot="1634865">
            <a:off x="5960996" y="1954891"/>
            <a:ext cx="3155031" cy="553998"/>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000" b="1" i="1" dirty="0" smtClean="0"/>
              <a:t>New in v5.25/04!</a:t>
            </a:r>
            <a:endParaRPr lang="en-US" sz="3000" b="1" i="1" dirty="0"/>
          </a:p>
        </p:txBody>
      </p:sp>
      <p:pic>
        <p:nvPicPr>
          <p:cNvPr id="8" name="Picture 7" descr="treeperf_flush_cut.png"/>
          <p:cNvPicPr>
            <a:picLocks noChangeAspect="1"/>
          </p:cNvPicPr>
          <p:nvPr/>
        </p:nvPicPr>
        <p:blipFill>
          <a:blip r:embed="rId2" cstate="print"/>
          <a:stretch>
            <a:fillRect/>
          </a:stretch>
        </p:blipFill>
        <p:spPr>
          <a:xfrm>
            <a:off x="609600" y="3270884"/>
            <a:ext cx="3639070" cy="3053716"/>
          </a:xfrm>
          <a:prstGeom prst="rect">
            <a:avLst/>
          </a:prstGeom>
        </p:spPr>
      </p:pic>
      <p:pic>
        <p:nvPicPr>
          <p:cNvPr id="9" name="Picture 8" descr="treeperf_flush_zoom_cut.png"/>
          <p:cNvPicPr>
            <a:picLocks noChangeAspect="1"/>
          </p:cNvPicPr>
          <p:nvPr/>
        </p:nvPicPr>
        <p:blipFill>
          <a:blip r:embed="rId3" cstate="print"/>
          <a:stretch>
            <a:fillRect/>
          </a:stretch>
        </p:blipFill>
        <p:spPr>
          <a:xfrm>
            <a:off x="5871657" y="3276599"/>
            <a:ext cx="3272343" cy="3032559"/>
          </a:xfrm>
          <a:prstGeom prst="rect">
            <a:avLst/>
          </a:prstGeom>
        </p:spPr>
      </p:pic>
      <p:sp>
        <p:nvSpPr>
          <p:cNvPr id="11" name="Isosceles Triangle 10"/>
          <p:cNvSpPr/>
          <p:nvPr/>
        </p:nvSpPr>
        <p:spPr>
          <a:xfrm rot="16200000">
            <a:off x="2476500" y="2933700"/>
            <a:ext cx="3048000" cy="3733800"/>
          </a:xfrm>
          <a:prstGeom prst="triangle">
            <a:avLst>
              <a:gd name="adj" fmla="val 46388"/>
            </a:avLst>
          </a:prstGeom>
          <a:solidFill>
            <a:schemeClr val="accent6">
              <a:lumMod val="20000"/>
              <a:lumOff val="80000"/>
              <a:alpha val="2392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300" fill="hold">
                                          <p:stCondLst>
                                            <p:cond delay="0"/>
                                          </p:stCondLst>
                                        </p:cTn>
                                        <p:tgtEl>
                                          <p:spTgt spid="7"/>
                                        </p:tgtEl>
                                        <p:attrNameLst>
                                          <p:attrName>ppt_x</p:attrName>
                                        </p:attrNameLst>
                                      </p:cBhvr>
                                    </p:anim>
                                    <p:anim from="0" to="-1.0" calcmode="lin" valueType="num">
                                      <p:cBhvr>
                                        <p:cTn id="16" dur="100" decel="50000" autoRev="1" fill="hold">
                                          <p:stCondLst>
                                            <p:cond delay="300"/>
                                          </p:stCondLst>
                                        </p:cTn>
                                        <p:tgtEl>
                                          <p:spTgt spid="7"/>
                                        </p:tgtEl>
                                        <p:attrNameLst>
                                          <p:attrName>xshear</p:attrName>
                                        </p:attrNameLst>
                                      </p:cBhvr>
                                    </p:anim>
                                    <p:animScale>
                                      <p:cBhvr>
                                        <p:cTn id="17" dur="100" decel="100000" autoRev="1" fill="hold">
                                          <p:stCondLst>
                                            <p:cond delay="300"/>
                                          </p:stCondLst>
                                        </p:cTn>
                                        <p:tgtEl>
                                          <p:spTgt spid="7"/>
                                        </p:tgtEl>
                                      </p:cBhvr>
                                      <p:from x="100000" y="100000"/>
                                      <p:to x="80000" y="100000"/>
                                    </p:animScale>
                                    <p:anim by="(#ppt_h/3+#ppt_w*0.1)" calcmode="lin" valueType="num">
                                      <p:cBhvr additive="sum">
                                        <p:cTn id="18" dur="100" decel="100000" autoRev="1" fill="hold">
                                          <p:stCondLst>
                                            <p:cond delay="3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87823"/>
          </a:xfrm>
        </p:spPr>
        <p:txBody>
          <a:bodyPr/>
          <a:lstStyle/>
          <a:p>
            <a:r>
              <a:rPr lang="en-US" dirty="0" err="1" smtClean="0"/>
              <a:t>OptimizeBaskets</a:t>
            </a:r>
            <a:endParaRPr lang="en-US" dirty="0"/>
          </a:p>
        </p:txBody>
      </p:sp>
      <p:sp>
        <p:nvSpPr>
          <p:cNvPr id="3" name="Content Placeholder 2"/>
          <p:cNvSpPr>
            <a:spLocks noGrp="1"/>
          </p:cNvSpPr>
          <p:nvPr>
            <p:ph idx="1"/>
          </p:nvPr>
        </p:nvSpPr>
        <p:spPr/>
        <p:txBody>
          <a:bodyPr/>
          <a:lstStyle/>
          <a:p>
            <a:r>
              <a:rPr lang="en-US" dirty="0" smtClean="0">
                <a:solidFill>
                  <a:schemeClr val="accent1"/>
                </a:solidFill>
              </a:rPr>
              <a:t>Facts</a:t>
            </a:r>
            <a:r>
              <a:rPr lang="en-US" dirty="0" smtClean="0"/>
              <a:t>: Users do not tune the branch buffer size</a:t>
            </a:r>
          </a:p>
          <a:p>
            <a:r>
              <a:rPr lang="en-US" dirty="0" smtClean="0">
                <a:solidFill>
                  <a:srgbClr val="F2D908"/>
                </a:solidFill>
              </a:rPr>
              <a:t>Effect</a:t>
            </a:r>
            <a:r>
              <a:rPr lang="en-US" dirty="0" smtClean="0"/>
              <a:t>: branches for the same event are scattered in the file.</a:t>
            </a:r>
          </a:p>
          <a:p>
            <a:r>
              <a:rPr lang="en-US" dirty="0" err="1" smtClean="0">
                <a:solidFill>
                  <a:schemeClr val="accent4"/>
                </a:solidFill>
              </a:rPr>
              <a:t>TTree::OptimizeBaskets</a:t>
            </a:r>
            <a:r>
              <a:rPr lang="en-US" dirty="0" smtClean="0">
                <a:solidFill>
                  <a:schemeClr val="accent4"/>
                </a:solidFill>
              </a:rPr>
              <a:t> </a:t>
            </a:r>
            <a:r>
              <a:rPr lang="en-US" dirty="0" smtClean="0"/>
              <a:t>is a new function that will optimize the buffer sizes taking into account the population in each branch.</a:t>
            </a:r>
          </a:p>
          <a:p>
            <a:r>
              <a:rPr lang="en-US" dirty="0" smtClean="0"/>
              <a:t>You can call this function on an existing read only Tree file to see the diagnostics.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FlushBaskets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solidFill>
                  <a:srgbClr val="C61B1B"/>
                </a:solidFill>
              </a:rPr>
              <a:t>TTree::FlushBaskets</a:t>
            </a:r>
            <a:r>
              <a:rPr lang="en-US" dirty="0" smtClean="0">
                <a:solidFill>
                  <a:srgbClr val="C61B1B"/>
                </a:solidFill>
              </a:rPr>
              <a:t> </a:t>
            </a:r>
            <a:r>
              <a:rPr lang="en-US" dirty="0" smtClean="0"/>
              <a:t>was introduced in 5.22 but called only once at the end of the filling process to disconnect the buffers from the tree header.</a:t>
            </a:r>
          </a:p>
          <a:p>
            <a:r>
              <a:rPr lang="en-US" dirty="0" smtClean="0"/>
              <a:t>In version 5.25/04 this function is called automatically when a reasonable amount of data (default is 30 Mbytes) has been written to the file.</a:t>
            </a:r>
          </a:p>
          <a:p>
            <a:r>
              <a:rPr lang="en-US" dirty="0" smtClean="0"/>
              <a:t>The frequency to call </a:t>
            </a:r>
            <a:r>
              <a:rPr lang="en-US" dirty="0" err="1" smtClean="0"/>
              <a:t>TTree::FlushBaskets</a:t>
            </a:r>
            <a:r>
              <a:rPr lang="en-US" dirty="0" smtClean="0"/>
              <a:t> can be changed by calling </a:t>
            </a:r>
            <a:r>
              <a:rPr lang="en-US" dirty="0" err="1" smtClean="0">
                <a:solidFill>
                  <a:srgbClr val="C61B1B"/>
                </a:solidFill>
              </a:rPr>
              <a:t>TTree::SetAutoFlush</a:t>
            </a:r>
            <a:r>
              <a:rPr lang="en-US" dirty="0" smtClean="0"/>
              <a:t>.</a:t>
            </a:r>
          </a:p>
          <a:p>
            <a:r>
              <a:rPr lang="en-US" dirty="0" smtClean="0"/>
              <a:t>The first time that </a:t>
            </a:r>
            <a:r>
              <a:rPr lang="en-US" dirty="0" err="1" smtClean="0">
                <a:solidFill>
                  <a:srgbClr val="C61B1B"/>
                </a:solidFill>
              </a:rPr>
              <a:t>FlushBaskets</a:t>
            </a:r>
            <a:r>
              <a:rPr lang="en-US" dirty="0" smtClean="0"/>
              <a:t> is called, we also call </a:t>
            </a:r>
            <a:r>
              <a:rPr lang="en-US" dirty="0" err="1" smtClean="0">
                <a:solidFill>
                  <a:srgbClr val="C61B1B"/>
                </a:solidFill>
              </a:rPr>
              <a:t>OptimizeBaskets</a:t>
            </a:r>
            <a:r>
              <a:rPr lang="en-US" dirty="0" smtClean="0"/>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FlushBaskets</a:t>
            </a:r>
            <a:r>
              <a:rPr lang="en-US" dirty="0" smtClean="0"/>
              <a:t> 2</a:t>
            </a:r>
            <a:endParaRPr lang="en-US" dirty="0"/>
          </a:p>
        </p:txBody>
      </p:sp>
      <p:sp>
        <p:nvSpPr>
          <p:cNvPr id="3" name="Content Placeholder 2"/>
          <p:cNvSpPr>
            <a:spLocks noGrp="1"/>
          </p:cNvSpPr>
          <p:nvPr>
            <p:ph idx="1"/>
          </p:nvPr>
        </p:nvSpPr>
        <p:spPr/>
        <p:txBody>
          <a:bodyPr/>
          <a:lstStyle/>
          <a:p>
            <a:r>
              <a:rPr lang="en-US" dirty="0" smtClean="0"/>
              <a:t>The frequency at which </a:t>
            </a:r>
            <a:r>
              <a:rPr lang="en-US" dirty="0" err="1" smtClean="0">
                <a:solidFill>
                  <a:srgbClr val="C61B1B"/>
                </a:solidFill>
              </a:rPr>
              <a:t>FlushBaskets</a:t>
            </a:r>
            <a:r>
              <a:rPr lang="en-US" dirty="0" smtClean="0"/>
              <a:t> is called is saved in the Tree (new member </a:t>
            </a:r>
            <a:r>
              <a:rPr lang="en-US" dirty="0" err="1" smtClean="0"/>
              <a:t>fAutoFlush</a:t>
            </a:r>
            <a:r>
              <a:rPr lang="en-US" dirty="0" smtClean="0"/>
              <a:t>).</a:t>
            </a:r>
          </a:p>
          <a:p>
            <a:r>
              <a:rPr lang="en-US" dirty="0" smtClean="0"/>
              <a:t>This very important parameter is used when reading to compute the best value for the </a:t>
            </a:r>
            <a:r>
              <a:rPr lang="en-US" dirty="0" err="1" smtClean="0">
                <a:solidFill>
                  <a:schemeClr val="accent1"/>
                </a:solidFill>
              </a:rPr>
              <a:t>TreeCache</a:t>
            </a:r>
            <a:r>
              <a:rPr lang="en-US" dirty="0" smtClean="0"/>
              <a:t>.</a:t>
            </a:r>
          </a:p>
          <a:p>
            <a:r>
              <a:rPr lang="en-US" dirty="0" smtClean="0"/>
              <a:t>The </a:t>
            </a:r>
            <a:r>
              <a:rPr lang="en-US" dirty="0" err="1" smtClean="0">
                <a:solidFill>
                  <a:srgbClr val="F2D908"/>
                </a:solidFill>
              </a:rPr>
              <a:t>TreeCache</a:t>
            </a:r>
            <a:r>
              <a:rPr lang="en-US" dirty="0" smtClean="0"/>
              <a:t> is set to a multiple of </a:t>
            </a:r>
            <a:r>
              <a:rPr lang="en-US" dirty="0" err="1" smtClean="0"/>
              <a:t>fAutoFlush</a:t>
            </a:r>
            <a:r>
              <a:rPr lang="en-US" dirty="0" smtClean="0"/>
              <a:t>.</a:t>
            </a:r>
          </a:p>
          <a:p>
            <a:r>
              <a:rPr lang="en-US" dirty="0" smtClean="0"/>
              <a:t>Thanks to </a:t>
            </a:r>
            <a:r>
              <a:rPr lang="en-US" dirty="0" err="1" smtClean="0">
                <a:solidFill>
                  <a:srgbClr val="C61B1B"/>
                </a:solidFill>
              </a:rPr>
              <a:t>FlushBaskets</a:t>
            </a:r>
            <a:r>
              <a:rPr lang="en-US" dirty="0" smtClean="0"/>
              <a:t> there is no backward seeks on the file for files written with 5.25/04. This makes a dramatic improvement in the raw disk IO speed.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48528"/>
          </a:xfrm>
        </p:spPr>
        <p:txBody>
          <a:bodyPr/>
          <a:lstStyle/>
          <a:p>
            <a:r>
              <a:rPr lang="en-US" sz="4400" dirty="0" smtClean="0"/>
              <a:t>Similar pattern with CMS files</a:t>
            </a:r>
            <a:endParaRPr lang="en-US" sz="4400" dirty="0"/>
          </a:p>
        </p:txBody>
      </p:sp>
      <p:pic>
        <p:nvPicPr>
          <p:cNvPr id="5" name="Picture 4"/>
          <p:cNvPicPr>
            <a:picLocks noChangeAspect="1"/>
          </p:cNvPicPr>
          <p:nvPr/>
        </p:nvPicPr>
        <p:blipFill>
          <a:blip r:embed="rId2"/>
          <a:stretch>
            <a:fillRect/>
          </a:stretch>
        </p:blipFill>
        <p:spPr>
          <a:xfrm>
            <a:off x="363256" y="1056105"/>
            <a:ext cx="5548594" cy="3727450"/>
          </a:xfrm>
          <a:prstGeom prst="rect">
            <a:avLst/>
          </a:prstGeom>
        </p:spPr>
      </p:pic>
      <p:pic>
        <p:nvPicPr>
          <p:cNvPr id="4" name="Picture 3"/>
          <p:cNvPicPr>
            <a:picLocks noChangeAspect="1"/>
          </p:cNvPicPr>
          <p:nvPr/>
        </p:nvPicPr>
        <p:blipFill>
          <a:blip r:embed="rId3"/>
          <a:stretch>
            <a:fillRect/>
          </a:stretch>
        </p:blipFill>
        <p:spPr>
          <a:xfrm>
            <a:off x="2793654" y="1418055"/>
            <a:ext cx="5567709" cy="3568700"/>
          </a:xfrm>
          <a:prstGeom prst="rect">
            <a:avLst/>
          </a:prstGeom>
        </p:spPr>
      </p:pic>
      <p:pic>
        <p:nvPicPr>
          <p:cNvPr id="6" name="Picture 5"/>
          <p:cNvPicPr>
            <a:picLocks noChangeAspect="1"/>
          </p:cNvPicPr>
          <p:nvPr/>
        </p:nvPicPr>
        <p:blipFill>
          <a:blip r:embed="rId4"/>
          <a:stretch>
            <a:fillRect/>
          </a:stretch>
        </p:blipFill>
        <p:spPr>
          <a:xfrm>
            <a:off x="5911850" y="3300517"/>
            <a:ext cx="5187950" cy="3372475"/>
          </a:xfrm>
          <a:prstGeom prst="rect">
            <a:avLst/>
          </a:prstGeom>
        </p:spPr>
      </p:pic>
      <p:sp>
        <p:nvSpPr>
          <p:cNvPr id="7" name="Rounded Rectangular Callout 6"/>
          <p:cNvSpPr/>
          <p:nvPr/>
        </p:nvSpPr>
        <p:spPr>
          <a:xfrm>
            <a:off x="779462" y="4986755"/>
            <a:ext cx="2979738" cy="1477545"/>
          </a:xfrm>
          <a:prstGeom prst="wedgeRoundRectCallout">
            <a:avLst>
              <a:gd name="adj1" fmla="val 83589"/>
              <a:gd name="adj2" fmla="val -3634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CMS : mainly CPU problem</a:t>
            </a:r>
          </a:p>
          <a:p>
            <a:pPr algn="ctr"/>
            <a:r>
              <a:rPr lang="en-US" dirty="0" smtClean="0"/>
              <a:t>due to a complex object model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794123"/>
          </a:xfrm>
        </p:spPr>
        <p:txBody>
          <a:bodyPr/>
          <a:lstStyle/>
          <a:p>
            <a:r>
              <a:rPr lang="en-US" dirty="0" smtClean="0"/>
              <a:t>Alice files</a:t>
            </a:r>
            <a:endParaRPr lang="en-US" dirty="0"/>
          </a:p>
        </p:txBody>
      </p:sp>
      <p:pic>
        <p:nvPicPr>
          <p:cNvPr id="3" name="Picture 2"/>
          <p:cNvPicPr>
            <a:picLocks noChangeAspect="1"/>
          </p:cNvPicPr>
          <p:nvPr/>
        </p:nvPicPr>
        <p:blipFill>
          <a:blip r:embed="rId2"/>
          <a:stretch>
            <a:fillRect/>
          </a:stretch>
        </p:blipFill>
        <p:spPr>
          <a:xfrm>
            <a:off x="474663" y="2108219"/>
            <a:ext cx="6865937" cy="4571981"/>
          </a:xfrm>
          <a:prstGeom prst="rect">
            <a:avLst/>
          </a:prstGeom>
        </p:spPr>
      </p:pic>
      <p:sp>
        <p:nvSpPr>
          <p:cNvPr id="4" name="Rounded Rectangular Callout 3"/>
          <p:cNvSpPr/>
          <p:nvPr/>
        </p:nvSpPr>
        <p:spPr>
          <a:xfrm>
            <a:off x="6794500" y="1117600"/>
            <a:ext cx="2349500" cy="1574800"/>
          </a:xfrm>
          <a:prstGeom prst="wedgeRoundRectCallout">
            <a:avLst>
              <a:gd name="adj1" fmla="val -100292"/>
              <a:gd name="adj2" fmla="val 6653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Only small files used in the test.</a:t>
            </a:r>
          </a:p>
          <a:p>
            <a:pPr algn="ctr"/>
            <a:r>
              <a:rPr lang="en-US" dirty="0" smtClean="0"/>
              <a:t>Performance improvement with 5.26</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LHCb</a:t>
            </a:r>
            <a:r>
              <a:rPr lang="en-US" dirty="0" smtClean="0"/>
              <a:t> files</a:t>
            </a:r>
            <a:endParaRPr lang="en-US" dirty="0"/>
          </a:p>
        </p:txBody>
      </p:sp>
      <p:sp>
        <p:nvSpPr>
          <p:cNvPr id="3" name="Content Placeholder 2"/>
          <p:cNvSpPr>
            <a:spLocks noGrp="1"/>
          </p:cNvSpPr>
          <p:nvPr>
            <p:ph idx="1"/>
          </p:nvPr>
        </p:nvSpPr>
        <p:spPr>
          <a:xfrm>
            <a:off x="779462" y="3149600"/>
            <a:ext cx="7581901" cy="2686424"/>
          </a:xfrm>
        </p:spPr>
        <p:txBody>
          <a:bodyPr/>
          <a:lstStyle/>
          <a:p>
            <a:r>
              <a:rPr lang="en-US" dirty="0" smtClean="0"/>
              <a:t>One </a:t>
            </a:r>
            <a:r>
              <a:rPr lang="en-US" dirty="0" err="1" smtClean="0"/>
              <a:t>LHCb</a:t>
            </a:r>
            <a:r>
              <a:rPr lang="en-US" dirty="0" smtClean="0"/>
              <a:t> file contains about 45 Trees !!</a:t>
            </a:r>
          </a:p>
          <a:p>
            <a:r>
              <a:rPr lang="en-US" dirty="0" smtClean="0"/>
              <a:t>Each Tree should be a top level branch in the main Tree</a:t>
            </a:r>
          </a:p>
          <a:p>
            <a:pPr lvl="1"/>
            <a:r>
              <a:rPr lang="en-US" dirty="0" smtClean="0"/>
              <a:t>To take advantage of the </a:t>
            </a:r>
            <a:r>
              <a:rPr lang="en-US" dirty="0" err="1" smtClean="0">
                <a:solidFill>
                  <a:srgbClr val="F2D908"/>
                </a:solidFill>
              </a:rPr>
              <a:t>TreeCache</a:t>
            </a:r>
            <a:endParaRPr lang="en-US" dirty="0" smtClean="0">
              <a:solidFill>
                <a:srgbClr val="F2D908"/>
              </a:solidFill>
            </a:endParaRPr>
          </a:p>
          <a:p>
            <a:pPr lvl="1"/>
            <a:r>
              <a:rPr lang="en-US" dirty="0" smtClean="0"/>
              <a:t>To take advantage of </a:t>
            </a:r>
            <a:r>
              <a:rPr lang="en-US" dirty="0" err="1" smtClean="0">
                <a:solidFill>
                  <a:srgbClr val="F2D908"/>
                </a:solidFill>
              </a:rPr>
              <a:t>FlushBaskets</a:t>
            </a:r>
            <a:endParaRPr lang="en-US" dirty="0">
              <a:solidFill>
                <a:srgbClr val="F2D908"/>
              </a:solidFill>
            </a:endParaRPr>
          </a:p>
        </p:txBody>
      </p:sp>
      <p:sp>
        <p:nvSpPr>
          <p:cNvPr id="4" name="Rounded Rectangular Callout 3"/>
          <p:cNvSpPr/>
          <p:nvPr/>
        </p:nvSpPr>
        <p:spPr>
          <a:xfrm>
            <a:off x="6794500" y="1562100"/>
            <a:ext cx="1828800" cy="1104900"/>
          </a:xfrm>
          <a:prstGeom prst="wedgeRoundRectCallout">
            <a:avLst>
              <a:gd name="adj1" fmla="val -59722"/>
              <a:gd name="adj2" fmla="val 9698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Performance must be very poor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solidFill>
                  <a:srgbClr val="F2D908"/>
                </a:solidFill>
              </a:rPr>
              <a:t>TreeCache</a:t>
            </a:r>
            <a:endParaRPr lang="en-US" dirty="0">
              <a:solidFill>
                <a:srgbClr val="F2D908"/>
              </a:solidFill>
            </a:endParaRPr>
          </a:p>
        </p:txBody>
      </p:sp>
      <p:sp>
        <p:nvSpPr>
          <p:cNvPr id="5" name="Text Placeholder 4"/>
          <p:cNvSpPr>
            <a:spLocks noGrp="1"/>
          </p:cNvSpPr>
          <p:nvPr>
            <p:ph type="body" idx="1"/>
          </p:nvPr>
        </p:nvSpPr>
        <p:spPr/>
        <p:txBody>
          <a:bodyPr>
            <a:normAutofit/>
          </a:bodyPr>
          <a:lstStyle/>
          <a:p>
            <a:r>
              <a:rPr lang="en-US" sz="4000" dirty="0" smtClean="0"/>
              <a:t>Interface for</a:t>
            </a:r>
          </a:p>
          <a:p>
            <a:r>
              <a:rPr lang="en-US" sz="4000" dirty="0" smtClean="0"/>
              <a:t>Different use patterns</a:t>
            </a:r>
            <a:endParaRPr lang="en-US" sz="4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 1</a:t>
            </a:r>
            <a:br>
              <a:rPr lang="en-US" dirty="0" smtClean="0"/>
            </a:br>
            <a:r>
              <a:rPr lang="en-US" dirty="0" smtClean="0"/>
              <a:t>Reading all branches</a:t>
            </a:r>
            <a:endParaRPr lang="en-US" dirty="0"/>
          </a:p>
        </p:txBody>
      </p:sp>
      <p:sp>
        <p:nvSpPr>
          <p:cNvPr id="5" name="TextBox 4"/>
          <p:cNvSpPr txBox="1"/>
          <p:nvPr/>
        </p:nvSpPr>
        <p:spPr>
          <a:xfrm>
            <a:off x="779461" y="2537579"/>
            <a:ext cx="7581901" cy="3247042"/>
          </a:xfrm>
          <a:prstGeom prst="rect">
            <a:avLst/>
          </a:prstGeom>
          <a:solidFill>
            <a:schemeClr val="accent1">
              <a:lumMod val="20000"/>
              <a:lumOff val="80000"/>
            </a:schemeClr>
          </a:solidFill>
        </p:spPr>
        <p:txBody>
          <a:bodyPr wrap="square" rtlCol="0">
            <a:spAutoFit/>
          </a:bodyPr>
          <a:lstStyle/>
          <a:p>
            <a:r>
              <a:rPr lang="en-US" sz="1700" b="1" dirty="0" smtClean="0">
                <a:solidFill>
                  <a:schemeClr val="bg1"/>
                </a:solidFill>
                <a:latin typeface="Courier New"/>
                <a:cs typeface="Courier New"/>
              </a:rPr>
              <a:t>void </a:t>
            </a:r>
            <a:r>
              <a:rPr lang="en-US" sz="1700" b="1" dirty="0" err="1" smtClean="0">
                <a:solidFill>
                  <a:schemeClr val="bg1"/>
                </a:solidFill>
                <a:latin typeface="Courier New"/>
                <a:cs typeface="Courier New"/>
              </a:rPr>
              <a:t>taodr(Int_t</a:t>
            </a:r>
            <a:r>
              <a:rPr lang="en-US" sz="1700" b="1" dirty="0" smtClean="0">
                <a:solidFill>
                  <a:schemeClr val="bg1"/>
                </a:solidFill>
                <a:latin typeface="Courier New"/>
                <a:cs typeface="Courier New"/>
              </a:rPr>
              <a:t> </a:t>
            </a:r>
            <a:r>
              <a:rPr lang="en-US" sz="1700" b="1" dirty="0" err="1" smtClean="0">
                <a:solidFill>
                  <a:schemeClr val="bg1"/>
                </a:solidFill>
                <a:latin typeface="Courier New"/>
                <a:cs typeface="Courier New"/>
              </a:rPr>
              <a:t>cachesize</a:t>
            </a:r>
            <a:r>
              <a:rPr lang="en-US" sz="1700" b="1" dirty="0" smtClean="0">
                <a:solidFill>
                  <a:schemeClr val="bg1"/>
                </a:solidFill>
                <a:latin typeface="Courier New"/>
                <a:cs typeface="Courier New"/>
              </a:rPr>
              <a:t>=10000000) {</a:t>
            </a:r>
          </a:p>
          <a:p>
            <a:r>
              <a:rPr lang="en-US" sz="1700" b="1" dirty="0" smtClean="0">
                <a:solidFill>
                  <a:schemeClr val="bg1"/>
                </a:solidFill>
                <a:latin typeface="Courier New"/>
                <a:cs typeface="Courier New"/>
              </a:rPr>
              <a:t>   </a:t>
            </a:r>
            <a:r>
              <a:rPr lang="en-US" sz="1700" b="1" dirty="0" err="1" smtClean="0">
                <a:solidFill>
                  <a:schemeClr val="bg1"/>
                </a:solidFill>
                <a:latin typeface="Courier New"/>
                <a:cs typeface="Courier New"/>
              </a:rPr>
              <a:t>TFile</a:t>
            </a:r>
            <a:r>
              <a:rPr lang="en-US" sz="1700" b="1" dirty="0" smtClean="0">
                <a:solidFill>
                  <a:schemeClr val="bg1"/>
                </a:solidFill>
                <a:latin typeface="Courier New"/>
                <a:cs typeface="Courier New"/>
              </a:rPr>
              <a:t> *</a:t>
            </a:r>
            <a:r>
              <a:rPr lang="en-US" sz="1700" b="1" dirty="0" err="1" smtClean="0">
                <a:solidFill>
                  <a:schemeClr val="bg1"/>
                </a:solidFill>
                <a:latin typeface="Courier New"/>
                <a:cs typeface="Courier New"/>
              </a:rPr>
              <a:t>f</a:t>
            </a:r>
            <a:r>
              <a:rPr lang="en-US" sz="1700" b="1" dirty="0" smtClean="0">
                <a:solidFill>
                  <a:schemeClr val="bg1"/>
                </a:solidFill>
                <a:latin typeface="Courier New"/>
                <a:cs typeface="Courier New"/>
              </a:rPr>
              <a:t> = TFile::Open("AOD.067184.big.pool.root");</a:t>
            </a:r>
          </a:p>
          <a:p>
            <a:r>
              <a:rPr lang="en-US" sz="1700" b="1" dirty="0" smtClean="0">
                <a:solidFill>
                  <a:schemeClr val="bg1"/>
                </a:solidFill>
                <a:latin typeface="Courier New"/>
                <a:cs typeface="Courier New"/>
              </a:rPr>
              <a:t>   </a:t>
            </a:r>
            <a:r>
              <a:rPr lang="en-US" sz="1700" b="1" dirty="0" err="1" smtClean="0">
                <a:solidFill>
                  <a:schemeClr val="bg1"/>
                </a:solidFill>
                <a:latin typeface="Courier New"/>
                <a:cs typeface="Courier New"/>
              </a:rPr>
              <a:t>TTree</a:t>
            </a:r>
            <a:r>
              <a:rPr lang="en-US" sz="1700" b="1" dirty="0" smtClean="0">
                <a:solidFill>
                  <a:schemeClr val="bg1"/>
                </a:solidFill>
                <a:latin typeface="Courier New"/>
                <a:cs typeface="Courier New"/>
              </a:rPr>
              <a:t> *T = (</a:t>
            </a:r>
            <a:r>
              <a:rPr lang="en-US" sz="1700" b="1" dirty="0" err="1" smtClean="0">
                <a:solidFill>
                  <a:schemeClr val="bg1"/>
                </a:solidFill>
                <a:latin typeface="Courier New"/>
                <a:cs typeface="Courier New"/>
              </a:rPr>
              <a:t>TTree</a:t>
            </a:r>
            <a:r>
              <a:rPr lang="en-US" sz="1700" b="1" dirty="0" smtClean="0">
                <a:solidFill>
                  <a:schemeClr val="bg1"/>
                </a:solidFill>
                <a:latin typeface="Courier New"/>
                <a:cs typeface="Courier New"/>
              </a:rPr>
              <a:t>*)</a:t>
            </a:r>
            <a:r>
              <a:rPr lang="en-US" sz="1700" b="1" dirty="0" err="1" smtClean="0">
                <a:solidFill>
                  <a:schemeClr val="bg1"/>
                </a:solidFill>
                <a:latin typeface="Courier New"/>
                <a:cs typeface="Courier New"/>
              </a:rPr>
              <a:t>f</a:t>
            </a:r>
            <a:r>
              <a:rPr lang="en-US" sz="1700" b="1" dirty="0" smtClean="0">
                <a:solidFill>
                  <a:schemeClr val="bg1"/>
                </a:solidFill>
                <a:latin typeface="Courier New"/>
                <a:cs typeface="Courier New"/>
              </a:rPr>
              <a:t>-&gt;</a:t>
            </a:r>
            <a:r>
              <a:rPr lang="en-US" sz="1700" b="1" dirty="0" err="1" smtClean="0">
                <a:solidFill>
                  <a:schemeClr val="bg1"/>
                </a:solidFill>
                <a:latin typeface="Courier New"/>
                <a:cs typeface="Courier New"/>
              </a:rPr>
              <a:t>Get("CollectionTree</a:t>
            </a:r>
            <a:r>
              <a:rPr lang="en-US" sz="1700" b="1" dirty="0" smtClean="0">
                <a:solidFill>
                  <a:schemeClr val="bg1"/>
                </a:solidFill>
                <a:latin typeface="Courier New"/>
                <a:cs typeface="Courier New"/>
              </a:rPr>
              <a:t>");</a:t>
            </a:r>
          </a:p>
          <a:p>
            <a:r>
              <a:rPr lang="en-US" sz="1700" b="1" dirty="0" smtClean="0">
                <a:solidFill>
                  <a:schemeClr val="bg1"/>
                </a:solidFill>
                <a:latin typeface="Courier New"/>
                <a:cs typeface="Courier New"/>
              </a:rPr>
              <a:t>   Long64_t </a:t>
            </a:r>
            <a:r>
              <a:rPr lang="en-US" sz="1700" b="1" dirty="0" err="1" smtClean="0">
                <a:solidFill>
                  <a:schemeClr val="bg1"/>
                </a:solidFill>
                <a:latin typeface="Courier New"/>
                <a:cs typeface="Courier New"/>
              </a:rPr>
              <a:t>nentries</a:t>
            </a:r>
            <a:r>
              <a:rPr lang="en-US" sz="1700" b="1" dirty="0" smtClean="0">
                <a:solidFill>
                  <a:schemeClr val="bg1"/>
                </a:solidFill>
                <a:latin typeface="Courier New"/>
                <a:cs typeface="Courier New"/>
              </a:rPr>
              <a:t> = T-&gt;</a:t>
            </a:r>
            <a:r>
              <a:rPr lang="en-US" sz="1700" b="1" dirty="0" err="1" smtClean="0">
                <a:solidFill>
                  <a:schemeClr val="bg1"/>
                </a:solidFill>
                <a:latin typeface="Courier New"/>
                <a:cs typeface="Courier New"/>
              </a:rPr>
              <a:t>GetEntries</a:t>
            </a:r>
            <a:r>
              <a:rPr lang="en-US" sz="1700" b="1" dirty="0" smtClean="0">
                <a:solidFill>
                  <a:schemeClr val="bg1"/>
                </a:solidFill>
                <a:latin typeface="Courier New"/>
                <a:cs typeface="Courier New"/>
              </a:rPr>
              <a:t>();</a:t>
            </a:r>
          </a:p>
          <a:p>
            <a:r>
              <a:rPr lang="en-US" sz="1700" b="1" dirty="0" smtClean="0">
                <a:solidFill>
                  <a:schemeClr val="bg1"/>
                </a:solidFill>
                <a:latin typeface="Courier New"/>
                <a:cs typeface="Courier New"/>
              </a:rPr>
              <a:t>   </a:t>
            </a:r>
            <a:r>
              <a:rPr lang="en-US" sz="1700" b="1" dirty="0" smtClean="0">
                <a:solidFill>
                  <a:schemeClr val="accent3"/>
                </a:solidFill>
                <a:latin typeface="Courier New"/>
                <a:cs typeface="Courier New"/>
              </a:rPr>
              <a:t>T-&gt;</a:t>
            </a:r>
            <a:r>
              <a:rPr lang="en-US" sz="1700" b="1" dirty="0" err="1" smtClean="0">
                <a:solidFill>
                  <a:schemeClr val="accent3"/>
                </a:solidFill>
                <a:latin typeface="Courier New"/>
                <a:cs typeface="Courier New"/>
              </a:rPr>
              <a:t>SetCacheSize(cachesize</a:t>
            </a:r>
            <a:r>
              <a:rPr lang="en-US" sz="1700" b="1" dirty="0" smtClean="0">
                <a:solidFill>
                  <a:schemeClr val="accent3"/>
                </a:solidFill>
                <a:latin typeface="Courier New"/>
                <a:cs typeface="Courier New"/>
              </a:rPr>
              <a:t>);</a:t>
            </a:r>
          </a:p>
          <a:p>
            <a:r>
              <a:rPr lang="en-US" sz="1700" b="1" dirty="0" smtClean="0">
                <a:solidFill>
                  <a:schemeClr val="accent3"/>
                </a:solidFill>
                <a:latin typeface="Courier New"/>
                <a:cs typeface="Courier New"/>
              </a:rPr>
              <a:t>   T-&gt;</a:t>
            </a:r>
            <a:r>
              <a:rPr lang="en-US" sz="1700" b="1" dirty="0" err="1" smtClean="0">
                <a:solidFill>
                  <a:schemeClr val="accent3"/>
                </a:solidFill>
                <a:latin typeface="Courier New"/>
                <a:cs typeface="Courier New"/>
              </a:rPr>
              <a:t>AddBranchToCache</a:t>
            </a:r>
            <a:r>
              <a:rPr lang="en-US" sz="1700" b="1" dirty="0" smtClean="0">
                <a:solidFill>
                  <a:schemeClr val="accent3"/>
                </a:solidFill>
                <a:latin typeface="Courier New"/>
                <a:cs typeface="Courier New"/>
              </a:rPr>
              <a:t>("*",</a:t>
            </a:r>
            <a:r>
              <a:rPr lang="en-US" sz="1700" b="1" dirty="0" err="1" smtClean="0">
                <a:solidFill>
                  <a:schemeClr val="accent3"/>
                </a:solidFill>
                <a:latin typeface="Courier New"/>
                <a:cs typeface="Courier New"/>
              </a:rPr>
              <a:t>kTRUE</a:t>
            </a:r>
            <a:r>
              <a:rPr lang="en-US" sz="1700" b="1" dirty="0" smtClean="0">
                <a:solidFill>
                  <a:schemeClr val="accent3"/>
                </a:solidFill>
                <a:latin typeface="Courier New"/>
                <a:cs typeface="Courier New"/>
              </a:rPr>
              <a:t>);</a:t>
            </a:r>
          </a:p>
          <a:p>
            <a:r>
              <a:rPr lang="en-US" sz="1700" b="1" dirty="0" smtClean="0">
                <a:solidFill>
                  <a:schemeClr val="bg1"/>
                </a:solidFill>
                <a:latin typeface="Courier New"/>
                <a:cs typeface="Courier New"/>
              </a:rPr>
              <a:t>   </a:t>
            </a:r>
          </a:p>
          <a:p>
            <a:r>
              <a:rPr lang="en-US" sz="1700" b="1" dirty="0" smtClean="0">
                <a:solidFill>
                  <a:schemeClr val="bg1"/>
                </a:solidFill>
                <a:latin typeface="Courier New"/>
                <a:cs typeface="Courier New"/>
              </a:rPr>
              <a:t>   for (Long64_t </a:t>
            </a:r>
            <a:r>
              <a:rPr lang="en-US" sz="1700" b="1" dirty="0" err="1" smtClean="0">
                <a:solidFill>
                  <a:schemeClr val="bg1"/>
                </a:solidFill>
                <a:latin typeface="Courier New"/>
                <a:cs typeface="Courier New"/>
              </a:rPr>
              <a:t>i</a:t>
            </a:r>
            <a:r>
              <a:rPr lang="en-US" sz="1700" b="1" dirty="0" smtClean="0">
                <a:solidFill>
                  <a:schemeClr val="bg1"/>
                </a:solidFill>
                <a:latin typeface="Courier New"/>
                <a:cs typeface="Courier New"/>
              </a:rPr>
              <a:t>=0;i&lt;</a:t>
            </a:r>
            <a:r>
              <a:rPr lang="en-US" sz="1700" b="1" dirty="0" err="1" smtClean="0">
                <a:solidFill>
                  <a:schemeClr val="bg1"/>
                </a:solidFill>
                <a:latin typeface="Courier New"/>
                <a:cs typeface="Courier New"/>
              </a:rPr>
              <a:t>nentries;i</a:t>
            </a:r>
            <a:r>
              <a:rPr lang="en-US" sz="1700" b="1" dirty="0" smtClean="0">
                <a:solidFill>
                  <a:schemeClr val="bg1"/>
                </a:solidFill>
                <a:latin typeface="Courier New"/>
                <a:cs typeface="Courier New"/>
              </a:rPr>
              <a:t>++) {</a:t>
            </a:r>
          </a:p>
          <a:p>
            <a:r>
              <a:rPr lang="en-US" sz="1700" b="1" dirty="0" smtClean="0">
                <a:solidFill>
                  <a:schemeClr val="bg1"/>
                </a:solidFill>
                <a:latin typeface="Courier New"/>
                <a:cs typeface="Courier New"/>
              </a:rPr>
              <a:t>      T-&gt;</a:t>
            </a:r>
            <a:r>
              <a:rPr lang="en-US" sz="1700" b="1" dirty="0" err="1" smtClean="0">
                <a:solidFill>
                  <a:schemeClr val="bg1"/>
                </a:solidFill>
                <a:latin typeface="Courier New"/>
                <a:cs typeface="Courier New"/>
              </a:rPr>
              <a:t>GetEntry(i</a:t>
            </a:r>
            <a:r>
              <a:rPr lang="en-US" sz="1700" b="1" dirty="0" smtClean="0">
                <a:solidFill>
                  <a:schemeClr val="bg1"/>
                </a:solidFill>
                <a:latin typeface="Courier New"/>
                <a:cs typeface="Courier New"/>
              </a:rPr>
              <a:t>);</a:t>
            </a:r>
          </a:p>
          <a:p>
            <a:r>
              <a:rPr lang="en-US" sz="1700" b="1" dirty="0" smtClean="0">
                <a:solidFill>
                  <a:schemeClr val="bg1"/>
                </a:solidFill>
                <a:latin typeface="Courier New"/>
                <a:cs typeface="Courier New"/>
              </a:rPr>
              <a:t>   }</a:t>
            </a:r>
          </a:p>
          <a:p>
            <a:r>
              <a:rPr lang="en-US" sz="1700" b="1" dirty="0" smtClean="0">
                <a:solidFill>
                  <a:schemeClr val="bg1"/>
                </a:solidFill>
                <a:latin typeface="Courier New"/>
                <a:cs typeface="Courier New"/>
              </a:rPr>
              <a:t>}</a:t>
            </a:r>
          </a:p>
          <a:p>
            <a:endParaRPr lang="en-US" b="1" dirty="0">
              <a:latin typeface="Courier New"/>
              <a:cs typeface="Courier New"/>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106" charset="-128"/>
                <a:cs typeface="ＭＳ Ｐゴシック" pitchFamily="-106" charset="-128"/>
              </a:rPr>
              <a:t>TFile::Map</a:t>
            </a:r>
          </a:p>
        </p:txBody>
      </p:sp>
      <p:sp>
        <p:nvSpPr>
          <p:cNvPr id="3" name="Date Placeholder 2"/>
          <p:cNvSpPr>
            <a:spLocks noGrp="1"/>
          </p:cNvSpPr>
          <p:nvPr>
            <p:ph type="dt" sz="quarter" idx="10"/>
          </p:nvPr>
        </p:nvSpPr>
        <p:spPr/>
        <p:txBody>
          <a:bodyPr/>
          <a:lstStyle/>
          <a:p>
            <a:r>
              <a:rPr lang="en-US" smtClean="0"/>
              <a:t> Rene Brun </a:t>
            </a:r>
          </a:p>
        </p:txBody>
      </p:sp>
      <p:sp>
        <p:nvSpPr>
          <p:cNvPr id="4" name="Footer Placeholder 3"/>
          <p:cNvSpPr>
            <a:spLocks noGrp="1"/>
          </p:cNvSpPr>
          <p:nvPr>
            <p:ph type="ftr" sz="quarter" idx="11"/>
          </p:nvPr>
        </p:nvSpPr>
        <p:spPr/>
        <p:txBody>
          <a:bodyPr/>
          <a:lstStyle/>
          <a:p>
            <a:r>
              <a:rPr lang="en-US" smtClean="0"/>
              <a:t>Challenges in Long Term Computing Models</a:t>
            </a:r>
          </a:p>
        </p:txBody>
      </p:sp>
      <p:sp>
        <p:nvSpPr>
          <p:cNvPr id="5" name="Slide Number Placeholder 4"/>
          <p:cNvSpPr>
            <a:spLocks noGrp="1"/>
          </p:cNvSpPr>
          <p:nvPr>
            <p:ph type="sldNum" sz="quarter" idx="12"/>
          </p:nvPr>
        </p:nvSpPr>
        <p:spPr/>
        <p:txBody>
          <a:bodyPr/>
          <a:lstStyle/>
          <a:p>
            <a:fld id="{B8CE5544-840E-FF41-AD4E-3B26EC199D19}" type="slidenum">
              <a:rPr lang="en-US" smtClean="0"/>
              <a:pPr/>
              <a:t>5</a:t>
            </a:fld>
            <a:endParaRPr lang="en-US" smtClean="0"/>
          </a:p>
        </p:txBody>
      </p:sp>
      <p:sp>
        <p:nvSpPr>
          <p:cNvPr id="6" name="TextBox 5"/>
          <p:cNvSpPr txBox="1"/>
          <p:nvPr/>
        </p:nvSpPr>
        <p:spPr>
          <a:xfrm>
            <a:off x="457200" y="1828800"/>
            <a:ext cx="7848600" cy="4524375"/>
          </a:xfrm>
          <a:prstGeom prst="rect">
            <a:avLst/>
          </a:prstGeom>
          <a:solidFill>
            <a:schemeClr val="bg2">
              <a:lumMod val="60000"/>
              <a:lumOff val="40000"/>
            </a:schemeClr>
          </a:solidFill>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r>
              <a:rPr lang="en-US" sz="1200" dirty="0">
                <a:solidFill>
                  <a:srgbClr val="FF0000"/>
                </a:solidFill>
                <a:latin typeface="Courier" pitchFamily="-106" charset="0"/>
                <a:ea typeface="Courier" pitchFamily="-106" charset="0"/>
                <a:cs typeface="Courier" pitchFamily="-106" charset="0"/>
              </a:rPr>
              <a:t>root [0] </a:t>
            </a:r>
            <a:r>
              <a:rPr lang="en-US" sz="1200" dirty="0" err="1">
                <a:solidFill>
                  <a:srgbClr val="0000FF"/>
                </a:solidFill>
                <a:latin typeface="Courier" pitchFamily="-106" charset="0"/>
                <a:ea typeface="Courier" pitchFamily="-106" charset="0"/>
                <a:cs typeface="Courier" pitchFamily="-106" charset="0"/>
              </a:rPr>
              <a:t>TFile</a:t>
            </a:r>
            <a:r>
              <a:rPr lang="en-US" sz="1200" dirty="0">
                <a:solidFill>
                  <a:srgbClr val="0000FF"/>
                </a:solidFill>
                <a:latin typeface="Courier" pitchFamily="-106" charset="0"/>
                <a:ea typeface="Courier" pitchFamily="-106" charset="0"/>
                <a:cs typeface="Courier" pitchFamily="-106" charset="0"/>
              </a:rPr>
              <a:t> *</a:t>
            </a:r>
            <a:r>
              <a:rPr lang="en-US" sz="1200" dirty="0" err="1">
                <a:solidFill>
                  <a:srgbClr val="0000FF"/>
                </a:solidFill>
                <a:latin typeface="Courier" pitchFamily="-106" charset="0"/>
                <a:ea typeface="Courier" pitchFamily="-106" charset="0"/>
                <a:cs typeface="Courier" pitchFamily="-106" charset="0"/>
              </a:rPr>
              <a:t>falice</a:t>
            </a:r>
            <a:r>
              <a:rPr lang="en-US" sz="1200" dirty="0">
                <a:solidFill>
                  <a:srgbClr val="0000FF"/>
                </a:solidFill>
                <a:latin typeface="Courier" pitchFamily="-106" charset="0"/>
                <a:ea typeface="Courier" pitchFamily="-106" charset="0"/>
                <a:cs typeface="Courier" pitchFamily="-106" charset="0"/>
              </a:rPr>
              <a:t> = </a:t>
            </a:r>
            <a:r>
              <a:rPr lang="en-US" sz="1200" dirty="0" err="1">
                <a:solidFill>
                  <a:srgbClr val="0000FF"/>
                </a:solidFill>
                <a:latin typeface="Courier" pitchFamily="-106" charset="0"/>
                <a:ea typeface="Courier" pitchFamily="-106" charset="0"/>
                <a:cs typeface="Courier" pitchFamily="-106" charset="0"/>
              </a:rPr>
              <a:t>TFile::Open("http://root.cern.ch/files/alice_ESDs.root</a:t>
            </a:r>
            <a:r>
              <a:rPr lang="en-US" sz="1200" dirty="0">
                <a:solidFill>
                  <a:srgbClr val="0000FF"/>
                </a:solidFill>
                <a:latin typeface="Courier" pitchFamily="-106" charset="0"/>
                <a:ea typeface="Courier" pitchFamily="-106" charset="0"/>
                <a:cs typeface="Courier" pitchFamily="-106" charset="0"/>
              </a:rPr>
              <a:t>")</a:t>
            </a:r>
          </a:p>
          <a:p>
            <a:r>
              <a:rPr lang="en-US" sz="1200" dirty="0">
                <a:solidFill>
                  <a:srgbClr val="FF0000"/>
                </a:solidFill>
                <a:latin typeface="Courier" pitchFamily="-106" charset="0"/>
                <a:ea typeface="Courier" pitchFamily="-106" charset="0"/>
                <a:cs typeface="Courier" pitchFamily="-106" charset="0"/>
              </a:rPr>
              <a:t>root [1] </a:t>
            </a:r>
            <a:r>
              <a:rPr lang="en-US" sz="1200" dirty="0" err="1">
                <a:solidFill>
                  <a:srgbClr val="0000FF"/>
                </a:solidFill>
                <a:latin typeface="Courier" pitchFamily="-106" charset="0"/>
                <a:ea typeface="Courier" pitchFamily="-106" charset="0"/>
                <a:cs typeface="Courier" pitchFamily="-106" charset="0"/>
              </a:rPr>
              <a:t>falice</a:t>
            </a:r>
            <a:r>
              <a:rPr lang="en-US" sz="1200" dirty="0">
                <a:solidFill>
                  <a:srgbClr val="0000FF"/>
                </a:solidFill>
                <a:latin typeface="Courier" pitchFamily="-106" charset="0"/>
                <a:ea typeface="Courier" pitchFamily="-106" charset="0"/>
                <a:cs typeface="Courier" pitchFamily="-106" charset="0"/>
              </a:rPr>
              <a:t>-&gt;Map()</a:t>
            </a:r>
          </a:p>
          <a:p>
            <a:r>
              <a:rPr lang="en-US" sz="1200" dirty="0">
                <a:solidFill>
                  <a:srgbClr val="000000"/>
                </a:solidFill>
                <a:latin typeface="Courier" pitchFamily="-106" charset="0"/>
                <a:ea typeface="Courier" pitchFamily="-106" charset="0"/>
                <a:cs typeface="Courier" pitchFamily="-106" charset="0"/>
              </a:rPr>
              <a:t>20070713/195136  At:100     N=120       </a:t>
            </a:r>
            <a:r>
              <a:rPr lang="en-US" sz="1200" dirty="0" err="1">
                <a:solidFill>
                  <a:srgbClr val="000000"/>
                </a:solidFill>
                <a:latin typeface="Courier" pitchFamily="-106" charset="0"/>
                <a:ea typeface="Courier" pitchFamily="-106" charset="0"/>
                <a:cs typeface="Courier" pitchFamily="-106" charset="0"/>
              </a:rPr>
              <a:t>TFile</a:t>
            </a:r>
            <a:r>
              <a:rPr lang="en-US" sz="1200" dirty="0">
                <a:solidFill>
                  <a:srgbClr val="000000"/>
                </a:solidFill>
                <a:latin typeface="Courier" pitchFamily="-106" charset="0"/>
                <a:ea typeface="Courier" pitchFamily="-106" charset="0"/>
                <a:cs typeface="Courier" pitchFamily="-106" charset="0"/>
              </a:rPr>
              <a:t>         </a:t>
            </a:r>
          </a:p>
          <a:p>
            <a:r>
              <a:rPr lang="en-US" sz="1200" dirty="0">
                <a:solidFill>
                  <a:srgbClr val="000000"/>
                </a:solidFill>
                <a:latin typeface="Courier" pitchFamily="-106" charset="0"/>
                <a:ea typeface="Courier" pitchFamily="-106" charset="0"/>
                <a:cs typeface="Courier" pitchFamily="-106" charset="0"/>
              </a:rPr>
              <a:t>20070713/195531  At:220     N=274       TH1D           CX =  7.38</a:t>
            </a:r>
          </a:p>
          <a:p>
            <a:r>
              <a:rPr lang="en-US" sz="1200" dirty="0">
                <a:solidFill>
                  <a:srgbClr val="000000"/>
                </a:solidFill>
                <a:latin typeface="Courier" pitchFamily="-106" charset="0"/>
                <a:ea typeface="Courier" pitchFamily="-106" charset="0"/>
                <a:cs typeface="Courier" pitchFamily="-106" charset="0"/>
              </a:rPr>
              <a:t>20070713/195531  At:494     N=331       TH1D           CX =  2.46</a:t>
            </a:r>
          </a:p>
          <a:p>
            <a:r>
              <a:rPr lang="en-US" sz="1200" dirty="0">
                <a:solidFill>
                  <a:srgbClr val="000000"/>
                </a:solidFill>
                <a:latin typeface="Courier" pitchFamily="-106" charset="0"/>
                <a:ea typeface="Courier" pitchFamily="-106" charset="0"/>
                <a:cs typeface="Courier" pitchFamily="-106" charset="0"/>
              </a:rPr>
              <a:t>20070713/195531  At:825     N=290       TH1D           CX =  2.80</a:t>
            </a:r>
          </a:p>
          <a:p>
            <a:r>
              <a:rPr lang="en-US" sz="1200" dirty="0">
                <a:solidFill>
                  <a:srgbClr val="000000"/>
                </a:solidFill>
                <a:latin typeface="Courier" pitchFamily="-106" charset="0"/>
                <a:ea typeface="Courier" pitchFamily="-106" charset="0"/>
                <a:cs typeface="Courier" pitchFamily="-106" charset="0"/>
              </a:rPr>
              <a:t>….</a:t>
            </a:r>
          </a:p>
          <a:p>
            <a:r>
              <a:rPr lang="en-US" sz="1200" dirty="0">
                <a:solidFill>
                  <a:srgbClr val="000000"/>
                </a:solidFill>
                <a:latin typeface="Courier" pitchFamily="-106" charset="0"/>
                <a:ea typeface="Courier" pitchFamily="-106" charset="0"/>
                <a:cs typeface="Courier" pitchFamily="-106" charset="0"/>
              </a:rPr>
              <a:t>20070713/195531  At:391047  N=1010      TH1D           CX =  3.75</a:t>
            </a:r>
          </a:p>
          <a:p>
            <a:r>
              <a:rPr lang="en-US" sz="1200" dirty="0">
                <a:solidFill>
                  <a:srgbClr val="000000"/>
                </a:solidFill>
                <a:latin typeface="Courier" pitchFamily="-106" charset="0"/>
                <a:ea typeface="Courier" pitchFamily="-106" charset="0"/>
                <a:cs typeface="Courier" pitchFamily="-106" charset="0"/>
              </a:rPr>
              <a:t>Address = 392057        </a:t>
            </a:r>
            <a:r>
              <a:rPr lang="en-US" sz="1200" dirty="0" err="1">
                <a:solidFill>
                  <a:srgbClr val="000000"/>
                </a:solidFill>
                <a:latin typeface="Courier" pitchFamily="-106" charset="0"/>
                <a:ea typeface="Courier" pitchFamily="-106" charset="0"/>
                <a:cs typeface="Courier" pitchFamily="-106" charset="0"/>
              </a:rPr>
              <a:t>Nbytes</a:t>
            </a:r>
            <a:r>
              <a:rPr lang="en-US" sz="1200" dirty="0">
                <a:solidFill>
                  <a:srgbClr val="000000"/>
                </a:solidFill>
                <a:latin typeface="Courier" pitchFamily="-106" charset="0"/>
                <a:ea typeface="Courier" pitchFamily="-106" charset="0"/>
                <a:cs typeface="Courier" pitchFamily="-106" charset="0"/>
              </a:rPr>
              <a:t> = -889   =====G A P===========</a:t>
            </a:r>
          </a:p>
          <a:p>
            <a:r>
              <a:rPr lang="en-US" sz="1200" dirty="0">
                <a:solidFill>
                  <a:srgbClr val="000000"/>
                </a:solidFill>
                <a:latin typeface="Courier" pitchFamily="-106" charset="0"/>
                <a:ea typeface="Courier" pitchFamily="-106" charset="0"/>
                <a:cs typeface="Courier" pitchFamily="-106" charset="0"/>
              </a:rPr>
              <a:t>20070713/195519  At:392946  N=2515      </a:t>
            </a:r>
            <a:r>
              <a:rPr lang="en-US" sz="1200" dirty="0" err="1">
                <a:solidFill>
                  <a:srgbClr val="000000"/>
                </a:solidFill>
                <a:latin typeface="Courier" pitchFamily="-106" charset="0"/>
                <a:ea typeface="Courier" pitchFamily="-106" charset="0"/>
                <a:cs typeface="Courier" pitchFamily="-106" charset="0"/>
              </a:rPr>
              <a:t>TBasket</a:t>
            </a:r>
            <a:r>
              <a:rPr lang="en-US" sz="1200" dirty="0">
                <a:solidFill>
                  <a:srgbClr val="000000"/>
                </a:solidFill>
                <a:latin typeface="Courier" pitchFamily="-106" charset="0"/>
                <a:ea typeface="Courier" pitchFamily="-106" charset="0"/>
                <a:cs typeface="Courier" pitchFamily="-106" charset="0"/>
              </a:rPr>
              <a:t>        CX = 195.48</a:t>
            </a:r>
          </a:p>
          <a:p>
            <a:r>
              <a:rPr lang="en-US" sz="1200" dirty="0">
                <a:solidFill>
                  <a:srgbClr val="000000"/>
                </a:solidFill>
                <a:latin typeface="Courier" pitchFamily="-106" charset="0"/>
                <a:ea typeface="Courier" pitchFamily="-106" charset="0"/>
                <a:cs typeface="Courier" pitchFamily="-106" charset="0"/>
              </a:rPr>
              <a:t>20070713/195519  At:395461  N=23141     </a:t>
            </a:r>
            <a:r>
              <a:rPr lang="en-US" sz="1200" dirty="0" err="1">
                <a:solidFill>
                  <a:srgbClr val="000000"/>
                </a:solidFill>
                <a:latin typeface="Courier" pitchFamily="-106" charset="0"/>
                <a:ea typeface="Courier" pitchFamily="-106" charset="0"/>
                <a:cs typeface="Courier" pitchFamily="-106" charset="0"/>
              </a:rPr>
              <a:t>TBasket</a:t>
            </a:r>
            <a:r>
              <a:rPr lang="en-US" sz="1200" dirty="0">
                <a:solidFill>
                  <a:srgbClr val="000000"/>
                </a:solidFill>
                <a:latin typeface="Courier" pitchFamily="-106" charset="0"/>
                <a:ea typeface="Courier" pitchFamily="-106" charset="0"/>
                <a:cs typeface="Courier" pitchFamily="-106" charset="0"/>
              </a:rPr>
              <a:t>        CX =  1.31</a:t>
            </a:r>
          </a:p>
          <a:p>
            <a:r>
              <a:rPr lang="en-US" sz="1200" dirty="0">
                <a:solidFill>
                  <a:srgbClr val="000000"/>
                </a:solidFill>
                <a:latin typeface="Courier" pitchFamily="-106" charset="0"/>
                <a:ea typeface="Courier" pitchFamily="-106" charset="0"/>
                <a:cs typeface="Courier" pitchFamily="-106" charset="0"/>
              </a:rPr>
              <a:t>20070713/195519  At:418602  N=2566      </a:t>
            </a:r>
            <a:r>
              <a:rPr lang="en-US" sz="1200" dirty="0" err="1">
                <a:solidFill>
                  <a:srgbClr val="000000"/>
                </a:solidFill>
                <a:latin typeface="Courier" pitchFamily="-106" charset="0"/>
                <a:ea typeface="Courier" pitchFamily="-106" charset="0"/>
                <a:cs typeface="Courier" pitchFamily="-106" charset="0"/>
              </a:rPr>
              <a:t>TBasket</a:t>
            </a:r>
            <a:r>
              <a:rPr lang="en-US" sz="1200" dirty="0">
                <a:solidFill>
                  <a:srgbClr val="000000"/>
                </a:solidFill>
                <a:latin typeface="Courier" pitchFamily="-106" charset="0"/>
                <a:ea typeface="Courier" pitchFamily="-106" charset="0"/>
                <a:cs typeface="Courier" pitchFamily="-106" charset="0"/>
              </a:rPr>
              <a:t>        CX = 10.40</a:t>
            </a:r>
          </a:p>
          <a:p>
            <a:r>
              <a:rPr lang="en-US" sz="1200" dirty="0">
                <a:solidFill>
                  <a:srgbClr val="000000"/>
                </a:solidFill>
                <a:latin typeface="Courier" pitchFamily="-106" charset="0"/>
                <a:ea typeface="Courier" pitchFamily="-106" charset="0"/>
                <a:cs typeface="Courier" pitchFamily="-106" charset="0"/>
              </a:rPr>
              <a:t>20070713/195520  At:421168  N=2518      </a:t>
            </a:r>
            <a:r>
              <a:rPr lang="en-US" sz="1200" dirty="0" err="1">
                <a:solidFill>
                  <a:srgbClr val="000000"/>
                </a:solidFill>
                <a:latin typeface="Courier" pitchFamily="-106" charset="0"/>
                <a:ea typeface="Courier" pitchFamily="-106" charset="0"/>
                <a:cs typeface="Courier" pitchFamily="-106" charset="0"/>
              </a:rPr>
              <a:t>TBasket</a:t>
            </a:r>
            <a:r>
              <a:rPr lang="en-US" sz="1200" dirty="0">
                <a:solidFill>
                  <a:srgbClr val="000000"/>
                </a:solidFill>
                <a:latin typeface="Courier" pitchFamily="-106" charset="0"/>
                <a:ea typeface="Courier" pitchFamily="-106" charset="0"/>
                <a:cs typeface="Courier" pitchFamily="-106" charset="0"/>
              </a:rPr>
              <a:t>        CX = 195.24</a:t>
            </a:r>
          </a:p>
          <a:p>
            <a:r>
              <a:rPr lang="en-US" sz="1200" dirty="0">
                <a:solidFill>
                  <a:srgbClr val="000000"/>
                </a:solidFill>
                <a:latin typeface="Courier" pitchFamily="-106" charset="0"/>
                <a:ea typeface="Courier" pitchFamily="-106" charset="0"/>
                <a:cs typeface="Courier" pitchFamily="-106" charset="0"/>
              </a:rPr>
              <a:t>20070713/195532  At:423686  N=2515      </a:t>
            </a:r>
            <a:r>
              <a:rPr lang="en-US" sz="1200" dirty="0" err="1">
                <a:solidFill>
                  <a:srgbClr val="000000"/>
                </a:solidFill>
                <a:latin typeface="Courier" pitchFamily="-106" charset="0"/>
                <a:ea typeface="Courier" pitchFamily="-106" charset="0"/>
                <a:cs typeface="Courier" pitchFamily="-106" charset="0"/>
              </a:rPr>
              <a:t>TBasket</a:t>
            </a:r>
            <a:r>
              <a:rPr lang="en-US" sz="1200" dirty="0">
                <a:solidFill>
                  <a:srgbClr val="000000"/>
                </a:solidFill>
                <a:latin typeface="Courier" pitchFamily="-106" charset="0"/>
                <a:ea typeface="Courier" pitchFamily="-106" charset="0"/>
                <a:cs typeface="Courier" pitchFamily="-106" charset="0"/>
              </a:rPr>
              <a:t>        CX = 195.48</a:t>
            </a:r>
          </a:p>
          <a:p>
            <a:r>
              <a:rPr lang="en-US" sz="1200" dirty="0">
                <a:solidFill>
                  <a:srgbClr val="000000"/>
                </a:solidFill>
                <a:latin typeface="Courier" pitchFamily="-106" charset="0"/>
                <a:ea typeface="Courier" pitchFamily="-106" charset="0"/>
                <a:cs typeface="Courier" pitchFamily="-106" charset="0"/>
              </a:rPr>
              <a:t>20070713/195532  At:426201  N=2023      </a:t>
            </a:r>
            <a:r>
              <a:rPr lang="en-US" sz="1200" dirty="0" err="1">
                <a:solidFill>
                  <a:srgbClr val="000000"/>
                </a:solidFill>
                <a:latin typeface="Courier" pitchFamily="-106" charset="0"/>
                <a:ea typeface="Courier" pitchFamily="-106" charset="0"/>
                <a:cs typeface="Courier" pitchFamily="-106" charset="0"/>
              </a:rPr>
              <a:t>TBasket</a:t>
            </a:r>
            <a:r>
              <a:rPr lang="en-US" sz="1200" dirty="0">
                <a:solidFill>
                  <a:srgbClr val="000000"/>
                </a:solidFill>
                <a:latin typeface="Courier" pitchFamily="-106" charset="0"/>
                <a:ea typeface="Courier" pitchFamily="-106" charset="0"/>
                <a:cs typeface="Courier" pitchFamily="-106" charset="0"/>
              </a:rPr>
              <a:t>        CX = 15.36</a:t>
            </a:r>
          </a:p>
          <a:p>
            <a:r>
              <a:rPr lang="en-US" sz="1200" dirty="0">
                <a:solidFill>
                  <a:srgbClr val="000000"/>
                </a:solidFill>
                <a:latin typeface="Courier" pitchFamily="-106" charset="0"/>
                <a:ea typeface="Courier" pitchFamily="-106" charset="0"/>
                <a:cs typeface="Courier" pitchFamily="-106" charset="0"/>
              </a:rPr>
              <a:t>20070713/195532  At:428224  N=2518      </a:t>
            </a:r>
            <a:r>
              <a:rPr lang="en-US" sz="1200" dirty="0" err="1">
                <a:solidFill>
                  <a:srgbClr val="000000"/>
                </a:solidFill>
                <a:latin typeface="Courier" pitchFamily="-106" charset="0"/>
                <a:ea typeface="Courier" pitchFamily="-106" charset="0"/>
                <a:cs typeface="Courier" pitchFamily="-106" charset="0"/>
              </a:rPr>
              <a:t>TBasket</a:t>
            </a:r>
            <a:r>
              <a:rPr lang="en-US" sz="1200" dirty="0">
                <a:solidFill>
                  <a:srgbClr val="000000"/>
                </a:solidFill>
                <a:latin typeface="Courier" pitchFamily="-106" charset="0"/>
                <a:ea typeface="Courier" pitchFamily="-106" charset="0"/>
                <a:cs typeface="Courier" pitchFamily="-106" charset="0"/>
              </a:rPr>
              <a:t>        CX = 195.24</a:t>
            </a:r>
          </a:p>
          <a:p>
            <a:r>
              <a:rPr lang="en-US" sz="1200" dirty="0">
                <a:solidFill>
                  <a:srgbClr val="000000"/>
                </a:solidFill>
                <a:latin typeface="Courier" pitchFamily="-106" charset="0"/>
                <a:ea typeface="Courier" pitchFamily="-106" charset="0"/>
                <a:cs typeface="Courier" pitchFamily="-106" charset="0"/>
              </a:rPr>
              <a:t>20070713/195532  At:430742  N=375281    </a:t>
            </a:r>
            <a:r>
              <a:rPr lang="en-US" sz="1200" dirty="0" err="1">
                <a:solidFill>
                  <a:srgbClr val="000000"/>
                </a:solidFill>
                <a:latin typeface="Courier" pitchFamily="-106" charset="0"/>
                <a:ea typeface="Courier" pitchFamily="-106" charset="0"/>
                <a:cs typeface="Courier" pitchFamily="-106" charset="0"/>
              </a:rPr>
              <a:t>TTree</a:t>
            </a:r>
            <a:r>
              <a:rPr lang="en-US" sz="1200" dirty="0">
                <a:solidFill>
                  <a:srgbClr val="000000"/>
                </a:solidFill>
                <a:latin typeface="Courier" pitchFamily="-106" charset="0"/>
                <a:ea typeface="Courier" pitchFamily="-106" charset="0"/>
                <a:cs typeface="Courier" pitchFamily="-106" charset="0"/>
              </a:rPr>
              <a:t>          CX =  4.28</a:t>
            </a:r>
          </a:p>
          <a:p>
            <a:r>
              <a:rPr lang="en-US" sz="1200" dirty="0">
                <a:solidFill>
                  <a:srgbClr val="000000"/>
                </a:solidFill>
                <a:latin typeface="Courier" pitchFamily="-106" charset="0"/>
                <a:ea typeface="Courier" pitchFamily="-106" charset="0"/>
                <a:cs typeface="Courier" pitchFamily="-106" charset="0"/>
              </a:rPr>
              <a:t>20070713/195532  At:806023  N=43823     </a:t>
            </a:r>
            <a:r>
              <a:rPr lang="en-US" sz="1200" dirty="0" err="1">
                <a:solidFill>
                  <a:srgbClr val="000000"/>
                </a:solidFill>
                <a:latin typeface="Courier" pitchFamily="-106" charset="0"/>
                <a:ea typeface="Courier" pitchFamily="-106" charset="0"/>
                <a:cs typeface="Courier" pitchFamily="-106" charset="0"/>
              </a:rPr>
              <a:t>TTree</a:t>
            </a:r>
            <a:r>
              <a:rPr lang="en-US" sz="1200" dirty="0">
                <a:solidFill>
                  <a:srgbClr val="000000"/>
                </a:solidFill>
                <a:latin typeface="Courier" pitchFamily="-106" charset="0"/>
                <a:ea typeface="Courier" pitchFamily="-106" charset="0"/>
                <a:cs typeface="Courier" pitchFamily="-106" charset="0"/>
              </a:rPr>
              <a:t>          CX = 19.84</a:t>
            </a:r>
          </a:p>
          <a:p>
            <a:r>
              <a:rPr lang="en-US" sz="1200" dirty="0">
                <a:solidFill>
                  <a:srgbClr val="000000"/>
                </a:solidFill>
                <a:latin typeface="Courier" pitchFamily="-106" charset="0"/>
                <a:ea typeface="Courier" pitchFamily="-106" charset="0"/>
                <a:cs typeface="Courier" pitchFamily="-106" charset="0"/>
              </a:rPr>
              <a:t>20070713/195532  At:849846  N=6340      TH2F           CX = 100.63</a:t>
            </a:r>
          </a:p>
          <a:p>
            <a:r>
              <a:rPr lang="en-US" sz="1200" dirty="0">
                <a:solidFill>
                  <a:srgbClr val="000000"/>
                </a:solidFill>
                <a:latin typeface="Courier" pitchFamily="-106" charset="0"/>
                <a:ea typeface="Courier" pitchFamily="-106" charset="0"/>
                <a:cs typeface="Courier" pitchFamily="-106" charset="0"/>
              </a:rPr>
              <a:t>20070713/195532  At:856186  N=951       TH1F           CX =  9.02</a:t>
            </a:r>
          </a:p>
          <a:p>
            <a:r>
              <a:rPr lang="en-US" sz="1200" dirty="0">
                <a:solidFill>
                  <a:srgbClr val="000000"/>
                </a:solidFill>
                <a:latin typeface="Courier" pitchFamily="-106" charset="0"/>
                <a:ea typeface="Courier" pitchFamily="-106" charset="0"/>
                <a:cs typeface="Courier" pitchFamily="-106" charset="0"/>
              </a:rPr>
              <a:t>20070713/195532  At:857137  N=16537     </a:t>
            </a:r>
            <a:r>
              <a:rPr lang="en-US" sz="1200" dirty="0" err="1">
                <a:solidFill>
                  <a:srgbClr val="000000"/>
                </a:solidFill>
                <a:latin typeface="Courier" pitchFamily="-106" charset="0"/>
                <a:ea typeface="Courier" pitchFamily="-106" charset="0"/>
                <a:cs typeface="Courier" pitchFamily="-106" charset="0"/>
              </a:rPr>
              <a:t>StreamerInfo</a:t>
            </a:r>
            <a:r>
              <a:rPr lang="en-US" sz="1200" dirty="0">
                <a:solidFill>
                  <a:srgbClr val="000000"/>
                </a:solidFill>
                <a:latin typeface="Courier" pitchFamily="-106" charset="0"/>
                <a:ea typeface="Courier" pitchFamily="-106" charset="0"/>
                <a:cs typeface="Courier" pitchFamily="-106" charset="0"/>
              </a:rPr>
              <a:t>   CX =  3.74</a:t>
            </a:r>
          </a:p>
          <a:p>
            <a:r>
              <a:rPr lang="en-US" sz="1200" dirty="0">
                <a:solidFill>
                  <a:srgbClr val="000000"/>
                </a:solidFill>
                <a:latin typeface="Courier" pitchFamily="-106" charset="0"/>
                <a:ea typeface="Courier" pitchFamily="-106" charset="0"/>
                <a:cs typeface="Courier" pitchFamily="-106" charset="0"/>
              </a:rPr>
              <a:t>20070713/195532  At:873674  N=1367      </a:t>
            </a:r>
            <a:r>
              <a:rPr lang="en-US" sz="1200" dirty="0" err="1">
                <a:solidFill>
                  <a:srgbClr val="000000"/>
                </a:solidFill>
                <a:latin typeface="Courier" pitchFamily="-106" charset="0"/>
                <a:ea typeface="Courier" pitchFamily="-106" charset="0"/>
                <a:cs typeface="Courier" pitchFamily="-106" charset="0"/>
              </a:rPr>
              <a:t>KeysList</a:t>
            </a:r>
            <a:r>
              <a:rPr lang="en-US" sz="1200" dirty="0">
                <a:solidFill>
                  <a:srgbClr val="000000"/>
                </a:solidFill>
                <a:latin typeface="Courier" pitchFamily="-106" charset="0"/>
                <a:ea typeface="Courier" pitchFamily="-106" charset="0"/>
                <a:cs typeface="Courier" pitchFamily="-106" charset="0"/>
              </a:rPr>
              <a:t>      </a:t>
            </a:r>
          </a:p>
          <a:p>
            <a:r>
              <a:rPr lang="en-US" sz="1200" dirty="0">
                <a:solidFill>
                  <a:srgbClr val="000000"/>
                </a:solidFill>
                <a:latin typeface="Courier" pitchFamily="-106" charset="0"/>
                <a:ea typeface="Courier" pitchFamily="-106" charset="0"/>
                <a:cs typeface="Courier" pitchFamily="-106" charset="0"/>
              </a:rPr>
              <a:t>20070713/195532  At:875041  N=1         END           </a:t>
            </a:r>
          </a:p>
          <a:p>
            <a:r>
              <a:rPr lang="en-US" sz="1200" dirty="0">
                <a:solidFill>
                  <a:srgbClr val="FF0000"/>
                </a:solidFill>
                <a:latin typeface="Courier" pitchFamily="-106" charset="0"/>
                <a:ea typeface="Courier" pitchFamily="-106" charset="0"/>
                <a:cs typeface="Courier" pitchFamily="-106" charset="0"/>
              </a:rPr>
              <a:t>root [2] </a:t>
            </a:r>
          </a:p>
        </p:txBody>
      </p:sp>
      <p:sp>
        <p:nvSpPr>
          <p:cNvPr id="28679" name="Rectangular Callout 6"/>
          <p:cNvSpPr>
            <a:spLocks noChangeArrowheads="1"/>
          </p:cNvSpPr>
          <p:nvPr/>
        </p:nvSpPr>
        <p:spPr bwMode="auto">
          <a:xfrm>
            <a:off x="7162800" y="4038600"/>
            <a:ext cx="1524000" cy="914400"/>
          </a:xfrm>
          <a:prstGeom prst="wedgeRectCallout">
            <a:avLst>
              <a:gd name="adj1" fmla="val -20833"/>
              <a:gd name="adj2" fmla="val 62500"/>
            </a:avLst>
          </a:prstGeom>
          <a:noFill/>
          <a:ln w="12700">
            <a:noFill/>
            <a:round/>
            <a:headEnd/>
            <a:tailEnd/>
          </a:ln>
        </p:spPr>
        <p:txBody>
          <a:bodyPr>
            <a:prstTxWarp prst="textNoShape">
              <a:avLst/>
            </a:prstTxWarp>
            <a:spAutoFit/>
          </a:bodyPr>
          <a:lstStyle/>
          <a:p>
            <a:endParaRPr lang="en-US"/>
          </a:p>
        </p:txBody>
      </p:sp>
      <p:sp>
        <p:nvSpPr>
          <p:cNvPr id="8" name="Rectangular Callout 7"/>
          <p:cNvSpPr/>
          <p:nvPr/>
        </p:nvSpPr>
        <p:spPr bwMode="auto">
          <a:xfrm>
            <a:off x="6858000" y="3810000"/>
            <a:ext cx="1828800" cy="646331"/>
          </a:xfrm>
          <a:prstGeom prst="wedgeRectCallout">
            <a:avLst>
              <a:gd name="adj1" fmla="val -135360"/>
              <a:gd name="adj2" fmla="val 22721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dirty="0">
                <a:solidFill>
                  <a:srgbClr val="064573"/>
                </a:solidFill>
                <a:latin typeface="Courier New" pitchFamily="-106" charset="0"/>
              </a:rPr>
              <a:t>Classes dictionary</a:t>
            </a:r>
          </a:p>
        </p:txBody>
      </p:sp>
      <p:sp>
        <p:nvSpPr>
          <p:cNvPr id="9" name="Rectangular Callout 8"/>
          <p:cNvSpPr/>
          <p:nvPr/>
        </p:nvSpPr>
        <p:spPr bwMode="auto">
          <a:xfrm>
            <a:off x="7007896" y="4953000"/>
            <a:ext cx="1984436" cy="369332"/>
          </a:xfrm>
          <a:prstGeom prst="wedgeRectCallout">
            <a:avLst>
              <a:gd name="adj1" fmla="val -149496"/>
              <a:gd name="adj2" fmla="val 18411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dirty="0">
                <a:solidFill>
                  <a:srgbClr val="064573"/>
                </a:solidFill>
                <a:latin typeface="Courier New" pitchFamily="-106" charset="0"/>
              </a:rPr>
              <a:t>List of keys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 2</a:t>
            </a:r>
            <a:br>
              <a:rPr lang="en-US" dirty="0" smtClean="0"/>
            </a:br>
            <a:r>
              <a:rPr lang="en-US" sz="2600" dirty="0" smtClean="0"/>
              <a:t>Reading only a few branches</a:t>
            </a:r>
            <a:br>
              <a:rPr lang="en-US" sz="2600" dirty="0" smtClean="0"/>
            </a:br>
            <a:r>
              <a:rPr lang="en-US" sz="2600" dirty="0" smtClean="0"/>
              <a:t>in consecutive events</a:t>
            </a:r>
            <a:endParaRPr lang="en-US" sz="2600" dirty="0"/>
          </a:p>
        </p:txBody>
      </p:sp>
      <p:sp>
        <p:nvSpPr>
          <p:cNvPr id="5" name="TextBox 4"/>
          <p:cNvSpPr txBox="1"/>
          <p:nvPr/>
        </p:nvSpPr>
        <p:spPr>
          <a:xfrm>
            <a:off x="779461" y="2019300"/>
            <a:ext cx="7581901" cy="4985980"/>
          </a:xfrm>
          <a:prstGeom prst="rect">
            <a:avLst/>
          </a:prstGeom>
          <a:solidFill>
            <a:schemeClr val="accent1">
              <a:lumMod val="20000"/>
              <a:lumOff val="80000"/>
            </a:schemeClr>
          </a:solidFill>
        </p:spPr>
        <p:txBody>
          <a:bodyPr wrap="square" rtlCol="0">
            <a:spAutoFit/>
          </a:bodyPr>
          <a:lstStyle/>
          <a:p>
            <a:r>
              <a:rPr lang="en-US" sz="1500" b="1" dirty="0" smtClean="0">
                <a:solidFill>
                  <a:schemeClr val="bg1"/>
                </a:solidFill>
                <a:latin typeface="Courier New"/>
                <a:cs typeface="Courier New"/>
              </a:rPr>
              <a:t>void </a:t>
            </a:r>
            <a:r>
              <a:rPr lang="en-US" sz="1500" b="1" dirty="0" err="1" smtClean="0">
                <a:solidFill>
                  <a:schemeClr val="bg1"/>
                </a:solidFill>
                <a:latin typeface="Courier New"/>
                <a:cs typeface="Courier New"/>
              </a:rPr>
              <a:t>taodr(Int_t</a:t>
            </a:r>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cachesize</a:t>
            </a:r>
            <a:r>
              <a:rPr lang="en-US" sz="1500" b="1" dirty="0" smtClean="0">
                <a:solidFill>
                  <a:schemeClr val="bg1"/>
                </a:solidFill>
                <a:latin typeface="Courier New"/>
                <a:cs typeface="Courier New"/>
              </a:rPr>
              <a:t>=10000000) {</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TFile</a:t>
            </a:r>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f</a:t>
            </a:r>
            <a:r>
              <a:rPr lang="en-US" sz="1500" b="1" dirty="0" smtClean="0">
                <a:solidFill>
                  <a:schemeClr val="bg1"/>
                </a:solidFill>
                <a:latin typeface="Courier New"/>
                <a:cs typeface="Courier New"/>
              </a:rPr>
              <a:t> = TFile::Open("AOD.067184.big.pool.root");</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TTree</a:t>
            </a:r>
            <a:r>
              <a:rPr lang="en-US" sz="1500" b="1" dirty="0" smtClean="0">
                <a:solidFill>
                  <a:schemeClr val="bg1"/>
                </a:solidFill>
                <a:latin typeface="Courier New"/>
                <a:cs typeface="Courier New"/>
              </a:rPr>
              <a:t> *T = (</a:t>
            </a:r>
            <a:r>
              <a:rPr lang="en-US" sz="1500" b="1" dirty="0" err="1" smtClean="0">
                <a:solidFill>
                  <a:schemeClr val="bg1"/>
                </a:solidFill>
                <a:latin typeface="Courier New"/>
                <a:cs typeface="Courier New"/>
              </a:rPr>
              <a:t>TTree</a:t>
            </a:r>
            <a:r>
              <a:rPr lang="en-US" sz="1500" b="1" dirty="0" smtClean="0">
                <a:solidFill>
                  <a:schemeClr val="bg1"/>
                </a:solidFill>
                <a:latin typeface="Courier New"/>
                <a:cs typeface="Courier New"/>
              </a:rPr>
              <a:t>*)</a:t>
            </a:r>
            <a:r>
              <a:rPr lang="en-US" sz="1500" b="1" dirty="0" err="1" smtClean="0">
                <a:solidFill>
                  <a:schemeClr val="bg1"/>
                </a:solidFill>
                <a:latin typeface="Courier New"/>
                <a:cs typeface="Courier New"/>
              </a:rPr>
              <a:t>f</a:t>
            </a:r>
            <a:r>
              <a:rPr lang="en-US" sz="1500" b="1" dirty="0" smtClean="0">
                <a:solidFill>
                  <a:schemeClr val="bg1"/>
                </a:solidFill>
                <a:latin typeface="Courier New"/>
                <a:cs typeface="Courier New"/>
              </a:rPr>
              <a:t>-&gt;</a:t>
            </a:r>
            <a:r>
              <a:rPr lang="en-US" sz="1500" b="1" dirty="0" err="1" smtClean="0">
                <a:solidFill>
                  <a:schemeClr val="bg1"/>
                </a:solidFill>
                <a:latin typeface="Courier New"/>
                <a:cs typeface="Courier New"/>
              </a:rPr>
              <a:t>Get("CollectionTree</a:t>
            </a:r>
            <a:r>
              <a:rPr lang="en-US" sz="1500" b="1" dirty="0" smtClean="0">
                <a:solidFill>
                  <a:schemeClr val="bg1"/>
                </a:solidFill>
                <a:latin typeface="Courier New"/>
                <a:cs typeface="Courier New"/>
              </a:rPr>
              <a:t>");</a:t>
            </a:r>
          </a:p>
          <a:p>
            <a:r>
              <a:rPr lang="en-US" sz="1500" b="1" dirty="0" smtClean="0">
                <a:solidFill>
                  <a:schemeClr val="bg1"/>
                </a:solidFill>
                <a:latin typeface="Courier New"/>
                <a:cs typeface="Courier New"/>
              </a:rPr>
              <a:t>   Long64_t </a:t>
            </a:r>
            <a:r>
              <a:rPr lang="en-US" sz="1500" b="1" dirty="0" err="1" smtClean="0">
                <a:solidFill>
                  <a:schemeClr val="bg1"/>
                </a:solidFill>
                <a:latin typeface="Courier New"/>
                <a:cs typeface="Courier New"/>
              </a:rPr>
              <a:t>nentries</a:t>
            </a:r>
            <a:r>
              <a:rPr lang="en-US" sz="1500" b="1" dirty="0" smtClean="0">
                <a:solidFill>
                  <a:schemeClr val="bg1"/>
                </a:solidFill>
                <a:latin typeface="Courier New"/>
                <a:cs typeface="Courier New"/>
              </a:rPr>
              <a:t>=1000;</a:t>
            </a:r>
          </a:p>
          <a:p>
            <a:r>
              <a:rPr lang="en-US" sz="1500" b="1" dirty="0" smtClean="0">
                <a:solidFill>
                  <a:schemeClr val="bg1"/>
                </a:solidFill>
                <a:latin typeface="Courier New"/>
                <a:cs typeface="Courier New"/>
              </a:rPr>
              <a:t>   Long64_t </a:t>
            </a:r>
            <a:r>
              <a:rPr lang="en-US" sz="1500" b="1" dirty="0" err="1" smtClean="0">
                <a:solidFill>
                  <a:schemeClr val="bg1"/>
                </a:solidFill>
                <a:latin typeface="Courier New"/>
                <a:cs typeface="Courier New"/>
              </a:rPr>
              <a:t>efirst</a:t>
            </a:r>
            <a:r>
              <a:rPr lang="en-US" sz="1500" b="1" dirty="0" smtClean="0">
                <a:solidFill>
                  <a:schemeClr val="bg1"/>
                </a:solidFill>
                <a:latin typeface="Courier New"/>
                <a:cs typeface="Courier New"/>
              </a:rPr>
              <a:t>= 2000;</a:t>
            </a:r>
          </a:p>
          <a:p>
            <a:r>
              <a:rPr lang="en-US" sz="1500" b="1" dirty="0" smtClean="0">
                <a:solidFill>
                  <a:schemeClr val="bg1"/>
                </a:solidFill>
                <a:latin typeface="Courier New"/>
                <a:cs typeface="Courier New"/>
              </a:rPr>
              <a:t>   Long64_t </a:t>
            </a:r>
            <a:r>
              <a:rPr lang="en-US" sz="1500" b="1" dirty="0" err="1" smtClean="0">
                <a:solidFill>
                  <a:schemeClr val="bg1"/>
                </a:solidFill>
                <a:latin typeface="Courier New"/>
                <a:cs typeface="Courier New"/>
              </a:rPr>
              <a:t>elast</a:t>
            </a:r>
            <a:r>
              <a:rPr lang="en-US" sz="1500" b="1" dirty="0" smtClean="0">
                <a:solidFill>
                  <a:schemeClr val="bg1"/>
                </a:solidFill>
                <a:latin typeface="Courier New"/>
                <a:cs typeface="Courier New"/>
              </a:rPr>
              <a:t> = </a:t>
            </a:r>
            <a:r>
              <a:rPr lang="en-US" sz="1500" b="1" dirty="0" err="1" smtClean="0">
                <a:solidFill>
                  <a:schemeClr val="bg1"/>
                </a:solidFill>
                <a:latin typeface="Courier New"/>
                <a:cs typeface="Courier New"/>
              </a:rPr>
              <a:t>efirst+nentries</a:t>
            </a:r>
            <a:r>
              <a:rPr lang="en-US" sz="1500" b="1" dirty="0" smtClean="0">
                <a:solidFill>
                  <a:schemeClr val="bg1"/>
                </a:solidFill>
                <a:latin typeface="Courier New"/>
                <a:cs typeface="Courier New"/>
              </a:rPr>
              <a:t>;</a:t>
            </a:r>
          </a:p>
          <a:p>
            <a:r>
              <a:rPr lang="en-US" sz="1500" b="1" dirty="0" smtClean="0">
                <a:solidFill>
                  <a:schemeClr val="bg1"/>
                </a:solidFill>
                <a:latin typeface="Courier New"/>
                <a:cs typeface="Courier New"/>
              </a:rPr>
              <a:t>   </a:t>
            </a:r>
            <a:r>
              <a:rPr lang="en-US" sz="1500" b="1" dirty="0" smtClean="0">
                <a:solidFill>
                  <a:srgbClr val="0D8BE6"/>
                </a:solidFill>
                <a:latin typeface="Courier New"/>
                <a:cs typeface="Courier New"/>
              </a:rPr>
              <a:t>T-&gt;</a:t>
            </a:r>
            <a:r>
              <a:rPr lang="en-US" sz="1500" b="1" dirty="0" err="1" smtClean="0">
                <a:solidFill>
                  <a:srgbClr val="0D8BE6"/>
                </a:solidFill>
                <a:latin typeface="Courier New"/>
                <a:cs typeface="Courier New"/>
              </a:rPr>
              <a:t>SetCacheSize(cachesize</a:t>
            </a:r>
            <a:r>
              <a:rPr lang="en-US" sz="1500" b="1" dirty="0" smtClean="0">
                <a:solidFill>
                  <a:srgbClr val="0D8BE6"/>
                </a:solidFill>
                <a:latin typeface="Courier New"/>
                <a:cs typeface="Courier New"/>
              </a:rPr>
              <a:t>);</a:t>
            </a:r>
          </a:p>
          <a:p>
            <a:r>
              <a:rPr lang="en-US" sz="1500" b="1" dirty="0" smtClean="0">
                <a:solidFill>
                  <a:srgbClr val="0D8BE6"/>
                </a:solidFill>
                <a:latin typeface="Courier New"/>
                <a:cs typeface="Courier New"/>
              </a:rPr>
              <a:t>   T-&gt;</a:t>
            </a:r>
            <a:r>
              <a:rPr lang="en-US" sz="1500" b="1" dirty="0" err="1" smtClean="0">
                <a:solidFill>
                  <a:srgbClr val="0D8BE6"/>
                </a:solidFill>
                <a:latin typeface="Courier New"/>
                <a:cs typeface="Courier New"/>
              </a:rPr>
              <a:t>SetCacheEntryRange(efirst,elast</a:t>
            </a:r>
            <a:r>
              <a:rPr lang="en-US" sz="1500" b="1" dirty="0" smtClean="0">
                <a:solidFill>
                  <a:srgbClr val="0D8BE6"/>
                </a:solidFill>
                <a:latin typeface="Courier New"/>
                <a:cs typeface="Courier New"/>
              </a:rPr>
              <a:t>);</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TBranch</a:t>
            </a:r>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b_m_trigger_info</a:t>
            </a:r>
            <a:r>
              <a:rPr lang="en-US" sz="1500" b="1" dirty="0" smtClean="0">
                <a:solidFill>
                  <a:schemeClr val="bg1"/>
                </a:solidFill>
                <a:latin typeface="Courier New"/>
                <a:cs typeface="Courier New"/>
              </a:rPr>
              <a:t> = T-&gt;</a:t>
            </a:r>
            <a:r>
              <a:rPr lang="en-US" sz="1500" b="1" dirty="0" err="1" smtClean="0">
                <a:solidFill>
                  <a:schemeClr val="bg1"/>
                </a:solidFill>
                <a:latin typeface="Courier New"/>
                <a:cs typeface="Courier New"/>
              </a:rPr>
              <a:t>GetBranch("m_trigger_info</a:t>
            </a:r>
            <a:r>
              <a:rPr lang="en-US" sz="1500" b="1" dirty="0" smtClean="0">
                <a:solidFill>
                  <a:schemeClr val="bg1"/>
                </a:solidFill>
                <a:latin typeface="Courier New"/>
                <a:cs typeface="Courier New"/>
              </a:rPr>
              <a:t>");</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TBranch</a:t>
            </a:r>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b_m_compactData</a:t>
            </a:r>
            <a:r>
              <a:rPr lang="en-US" sz="1500" b="1" dirty="0" smtClean="0">
                <a:solidFill>
                  <a:schemeClr val="bg1"/>
                </a:solidFill>
                <a:latin typeface="Courier New"/>
                <a:cs typeface="Courier New"/>
              </a:rPr>
              <a:t>  = T-&gt;</a:t>
            </a:r>
            <a:r>
              <a:rPr lang="en-US" sz="1500" b="1" dirty="0" err="1" smtClean="0">
                <a:solidFill>
                  <a:schemeClr val="bg1"/>
                </a:solidFill>
                <a:latin typeface="Courier New"/>
                <a:cs typeface="Courier New"/>
              </a:rPr>
              <a:t>GetBranch("m_compactData</a:t>
            </a:r>
            <a:r>
              <a:rPr lang="en-US" sz="1500" b="1" dirty="0" smtClean="0">
                <a:solidFill>
                  <a:schemeClr val="bg1"/>
                </a:solidFill>
                <a:latin typeface="Courier New"/>
                <a:cs typeface="Courier New"/>
              </a:rPr>
              <a:t>");   </a:t>
            </a:r>
          </a:p>
          <a:p>
            <a:r>
              <a:rPr lang="en-US" sz="1500" b="1" dirty="0" smtClean="0">
                <a:solidFill>
                  <a:schemeClr val="bg1"/>
                </a:solidFill>
                <a:latin typeface="Courier New"/>
                <a:cs typeface="Courier New"/>
              </a:rPr>
              <a:t>   </a:t>
            </a:r>
            <a:r>
              <a:rPr lang="en-US" sz="1500" b="1" dirty="0" smtClean="0">
                <a:solidFill>
                  <a:srgbClr val="0D8BE6"/>
                </a:solidFill>
                <a:latin typeface="Courier New"/>
                <a:cs typeface="Courier New"/>
              </a:rPr>
              <a:t>T-&gt;</a:t>
            </a:r>
            <a:r>
              <a:rPr lang="en-US" sz="1500" b="1" dirty="0" err="1" smtClean="0">
                <a:solidFill>
                  <a:srgbClr val="0D8BE6"/>
                </a:solidFill>
                <a:latin typeface="Courier New"/>
                <a:cs typeface="Courier New"/>
              </a:rPr>
              <a:t>AddBranchToCache(b_m_trigger_info,kTRUE</a:t>
            </a:r>
            <a:r>
              <a:rPr lang="en-US" sz="1500" b="1" dirty="0" smtClean="0">
                <a:solidFill>
                  <a:srgbClr val="0D8BE6"/>
                </a:solidFill>
                <a:latin typeface="Courier New"/>
                <a:cs typeface="Courier New"/>
              </a:rPr>
              <a:t>);</a:t>
            </a:r>
          </a:p>
          <a:p>
            <a:r>
              <a:rPr lang="en-US" sz="1500" b="1" dirty="0" smtClean="0">
                <a:solidFill>
                  <a:srgbClr val="0D8BE6"/>
                </a:solidFill>
                <a:latin typeface="Courier New"/>
                <a:cs typeface="Courier New"/>
              </a:rPr>
              <a:t>   T-&gt;</a:t>
            </a:r>
            <a:r>
              <a:rPr lang="en-US" sz="1500" b="1" dirty="0" err="1" smtClean="0">
                <a:solidFill>
                  <a:srgbClr val="0D8BE6"/>
                </a:solidFill>
                <a:latin typeface="Courier New"/>
                <a:cs typeface="Courier New"/>
              </a:rPr>
              <a:t>AddBranchToCache(b_m_compactData</a:t>
            </a:r>
            <a:r>
              <a:rPr lang="en-US" sz="1500" b="1" dirty="0" smtClean="0">
                <a:solidFill>
                  <a:srgbClr val="0D8BE6"/>
                </a:solidFill>
                <a:latin typeface="Courier New"/>
                <a:cs typeface="Courier New"/>
              </a:rPr>
              <a:t>, </a:t>
            </a:r>
            <a:r>
              <a:rPr lang="en-US" sz="1500" b="1" dirty="0" err="1" smtClean="0">
                <a:solidFill>
                  <a:srgbClr val="0D8BE6"/>
                </a:solidFill>
                <a:latin typeface="Courier New"/>
                <a:cs typeface="Courier New"/>
              </a:rPr>
              <a:t>kTRUE</a:t>
            </a:r>
            <a:r>
              <a:rPr lang="en-US" sz="1500" b="1" dirty="0" smtClean="0">
                <a:solidFill>
                  <a:srgbClr val="0D8BE6"/>
                </a:solidFill>
                <a:latin typeface="Courier New"/>
                <a:cs typeface="Courier New"/>
              </a:rPr>
              <a:t>); </a:t>
            </a:r>
          </a:p>
          <a:p>
            <a:r>
              <a:rPr lang="en-US" sz="1500" b="1" dirty="0" smtClean="0">
                <a:solidFill>
                  <a:srgbClr val="0D8BE6"/>
                </a:solidFill>
                <a:latin typeface="Courier New"/>
                <a:cs typeface="Courier New"/>
              </a:rPr>
              <a:t>   T-&gt;</a:t>
            </a:r>
            <a:r>
              <a:rPr lang="en-US" sz="1500" b="1" dirty="0" err="1" smtClean="0">
                <a:solidFill>
                  <a:srgbClr val="0D8BE6"/>
                </a:solidFill>
                <a:latin typeface="Courier New"/>
                <a:cs typeface="Courier New"/>
              </a:rPr>
              <a:t>StopCacheLearningPhase</a:t>
            </a:r>
            <a:r>
              <a:rPr lang="en-US" sz="1500" b="1" dirty="0" smtClean="0">
                <a:solidFill>
                  <a:srgbClr val="0D8BE6"/>
                </a:solidFill>
                <a:latin typeface="Courier New"/>
                <a:cs typeface="Courier New"/>
              </a:rPr>
              <a:t>();</a:t>
            </a:r>
          </a:p>
          <a:p>
            <a:r>
              <a:rPr lang="en-US" sz="1500" b="1" dirty="0" smtClean="0">
                <a:solidFill>
                  <a:schemeClr val="bg1"/>
                </a:solidFill>
                <a:latin typeface="Courier New"/>
                <a:cs typeface="Courier New"/>
              </a:rPr>
              <a:t>  </a:t>
            </a:r>
          </a:p>
          <a:p>
            <a:r>
              <a:rPr lang="en-US" sz="1500" b="1" dirty="0" smtClean="0">
                <a:solidFill>
                  <a:schemeClr val="bg1"/>
                </a:solidFill>
                <a:latin typeface="Courier New"/>
                <a:cs typeface="Courier New"/>
              </a:rPr>
              <a:t>   for (Long64_t </a:t>
            </a:r>
            <a:r>
              <a:rPr lang="en-US" sz="1500" b="1" dirty="0" err="1" smtClean="0">
                <a:solidFill>
                  <a:schemeClr val="bg1"/>
                </a:solidFill>
                <a:latin typeface="Courier New"/>
                <a:cs typeface="Courier New"/>
              </a:rPr>
              <a:t>i</a:t>
            </a:r>
            <a:r>
              <a:rPr lang="en-US" sz="1500" b="1" dirty="0" smtClean="0">
                <a:solidFill>
                  <a:schemeClr val="bg1"/>
                </a:solidFill>
                <a:latin typeface="Courier New"/>
                <a:cs typeface="Courier New"/>
              </a:rPr>
              <a:t>=0;i&lt;</a:t>
            </a:r>
            <a:r>
              <a:rPr lang="en-US" sz="1500" b="1" dirty="0" err="1" smtClean="0">
                <a:solidFill>
                  <a:schemeClr val="bg1"/>
                </a:solidFill>
                <a:latin typeface="Courier New"/>
                <a:cs typeface="Courier New"/>
              </a:rPr>
              <a:t>nentries;i</a:t>
            </a:r>
            <a:r>
              <a:rPr lang="en-US" sz="1500" b="1" dirty="0" smtClean="0">
                <a:solidFill>
                  <a:schemeClr val="bg1"/>
                </a:solidFill>
                <a:latin typeface="Courier New"/>
                <a:cs typeface="Courier New"/>
              </a:rPr>
              <a:t>++) {</a:t>
            </a:r>
          </a:p>
          <a:p>
            <a:r>
              <a:rPr lang="en-US" sz="1500" b="1" dirty="0" smtClean="0">
                <a:solidFill>
                  <a:schemeClr val="bg1"/>
                </a:solidFill>
                <a:latin typeface="Courier New"/>
                <a:cs typeface="Courier New"/>
              </a:rPr>
              <a:t>      T-&gt;</a:t>
            </a:r>
            <a:r>
              <a:rPr lang="en-US" sz="1500" b="1" dirty="0" err="1" smtClean="0">
                <a:solidFill>
                  <a:schemeClr val="bg1"/>
                </a:solidFill>
                <a:latin typeface="Courier New"/>
                <a:cs typeface="Courier New"/>
              </a:rPr>
              <a:t>LoadTree(i</a:t>
            </a:r>
            <a:r>
              <a:rPr lang="en-US" sz="1500" b="1" dirty="0" smtClean="0">
                <a:solidFill>
                  <a:schemeClr val="bg1"/>
                </a:solidFill>
                <a:latin typeface="Courier New"/>
                <a:cs typeface="Courier New"/>
              </a:rPr>
              <a:t>);</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b_m_trigger_info</a:t>
            </a:r>
            <a:r>
              <a:rPr lang="en-US" sz="1500" b="1" dirty="0" smtClean="0">
                <a:solidFill>
                  <a:schemeClr val="bg1"/>
                </a:solidFill>
                <a:latin typeface="Courier New"/>
                <a:cs typeface="Courier New"/>
              </a:rPr>
              <a:t>-&gt;</a:t>
            </a:r>
            <a:r>
              <a:rPr lang="en-US" sz="1500" b="1" dirty="0" err="1" smtClean="0">
                <a:solidFill>
                  <a:schemeClr val="bg1"/>
                </a:solidFill>
                <a:latin typeface="Courier New"/>
                <a:cs typeface="Courier New"/>
              </a:rPr>
              <a:t>GetEntry(i</a:t>
            </a:r>
            <a:r>
              <a:rPr lang="en-US" sz="1500" b="1" dirty="0" smtClean="0">
                <a:solidFill>
                  <a:schemeClr val="bg1"/>
                </a:solidFill>
                <a:latin typeface="Courier New"/>
                <a:cs typeface="Courier New"/>
              </a:rPr>
              <a:t>);</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b_m_compactData</a:t>
            </a:r>
            <a:r>
              <a:rPr lang="en-US" sz="1500" b="1" dirty="0" smtClean="0">
                <a:solidFill>
                  <a:schemeClr val="bg1"/>
                </a:solidFill>
                <a:latin typeface="Courier New"/>
                <a:cs typeface="Courier New"/>
              </a:rPr>
              <a:t>-&gt;</a:t>
            </a:r>
            <a:r>
              <a:rPr lang="en-US" sz="1500" b="1" dirty="0" err="1" smtClean="0">
                <a:solidFill>
                  <a:schemeClr val="bg1"/>
                </a:solidFill>
                <a:latin typeface="Courier New"/>
                <a:cs typeface="Courier New"/>
              </a:rPr>
              <a:t>GetEntry(i</a:t>
            </a:r>
            <a:r>
              <a:rPr lang="en-US" sz="1500" b="1" dirty="0" smtClean="0">
                <a:solidFill>
                  <a:schemeClr val="bg1"/>
                </a:solidFill>
                <a:latin typeface="Courier New"/>
                <a:cs typeface="Courier New"/>
              </a:rPr>
              <a:t>);   </a:t>
            </a:r>
          </a:p>
          <a:p>
            <a:r>
              <a:rPr lang="en-US" sz="1500" b="1" dirty="0" smtClean="0">
                <a:solidFill>
                  <a:schemeClr val="bg1"/>
                </a:solidFill>
                <a:latin typeface="Courier New"/>
                <a:cs typeface="Courier New"/>
              </a:rPr>
              <a:t>   }</a:t>
            </a:r>
          </a:p>
          <a:p>
            <a:r>
              <a:rPr lang="en-US" sz="1500" b="1" dirty="0" smtClean="0">
                <a:solidFill>
                  <a:schemeClr val="bg1"/>
                </a:solidFill>
                <a:latin typeface="Courier New"/>
                <a:cs typeface="Courier New"/>
              </a:rPr>
              <a:t>}</a:t>
            </a:r>
          </a:p>
          <a:p>
            <a:endParaRPr lang="en-US" b="1" dirty="0">
              <a:latin typeface="Courier New"/>
              <a:cs typeface="Courier New"/>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365623"/>
          </a:xfrm>
        </p:spPr>
        <p:txBody>
          <a:bodyPr/>
          <a:lstStyle/>
          <a:p>
            <a:r>
              <a:rPr lang="en-US" dirty="0" smtClean="0"/>
              <a:t>Use Case 2 results</a:t>
            </a:r>
            <a:br>
              <a:rPr lang="en-US" dirty="0" smtClean="0"/>
            </a:br>
            <a:r>
              <a:rPr lang="en-US" sz="3100" dirty="0" smtClean="0"/>
              <a:t>reading 33 Mbytes out of 1100 </a:t>
            </a:r>
            <a:r>
              <a:rPr lang="en-US" sz="3100" dirty="0" err="1" smtClean="0"/>
              <a:t>MBytes</a:t>
            </a:r>
            <a:endParaRPr lang="en-US" sz="3100" dirty="0"/>
          </a:p>
        </p:txBody>
      </p:sp>
      <p:pic>
        <p:nvPicPr>
          <p:cNvPr id="3" name="Picture 2"/>
          <p:cNvPicPr>
            <a:picLocks noChangeAspect="1"/>
          </p:cNvPicPr>
          <p:nvPr/>
        </p:nvPicPr>
        <p:blipFill>
          <a:blip r:embed="rId2"/>
          <a:stretch>
            <a:fillRect/>
          </a:stretch>
        </p:blipFill>
        <p:spPr>
          <a:xfrm>
            <a:off x="247650" y="2730500"/>
            <a:ext cx="3694951" cy="3568700"/>
          </a:xfrm>
          <a:prstGeom prst="rect">
            <a:avLst/>
          </a:prstGeom>
        </p:spPr>
      </p:pic>
      <p:pic>
        <p:nvPicPr>
          <p:cNvPr id="4" name="Picture 3"/>
          <p:cNvPicPr>
            <a:picLocks noChangeAspect="1"/>
          </p:cNvPicPr>
          <p:nvPr/>
        </p:nvPicPr>
        <p:blipFill>
          <a:blip r:embed="rId3"/>
          <a:stretch>
            <a:fillRect/>
          </a:stretch>
        </p:blipFill>
        <p:spPr>
          <a:xfrm>
            <a:off x="4110645" y="2730500"/>
            <a:ext cx="5246749" cy="3568700"/>
          </a:xfrm>
          <a:prstGeom prst="rect">
            <a:avLst/>
          </a:prstGeom>
        </p:spPr>
      </p:pic>
      <p:sp>
        <p:nvSpPr>
          <p:cNvPr id="5" name="TextBox 4"/>
          <p:cNvSpPr txBox="1"/>
          <p:nvPr/>
        </p:nvSpPr>
        <p:spPr>
          <a:xfrm>
            <a:off x="1193800" y="2361168"/>
            <a:ext cx="1548696" cy="369332"/>
          </a:xfrm>
          <a:prstGeom prst="rect">
            <a:avLst/>
          </a:prstGeom>
          <a:noFill/>
        </p:spPr>
        <p:txBody>
          <a:bodyPr wrap="none" rtlCol="0">
            <a:spAutoFit/>
          </a:bodyPr>
          <a:lstStyle/>
          <a:p>
            <a:r>
              <a:rPr lang="en-US" dirty="0" smtClean="0"/>
              <a:t>Old ATLAS file</a:t>
            </a:r>
            <a:endParaRPr lang="en-US" dirty="0"/>
          </a:p>
        </p:txBody>
      </p:sp>
      <p:sp>
        <p:nvSpPr>
          <p:cNvPr id="6" name="TextBox 5"/>
          <p:cNvSpPr txBox="1"/>
          <p:nvPr/>
        </p:nvSpPr>
        <p:spPr>
          <a:xfrm>
            <a:off x="5816600" y="2361168"/>
            <a:ext cx="1659491" cy="369332"/>
          </a:xfrm>
          <a:prstGeom prst="rect">
            <a:avLst/>
          </a:prstGeom>
          <a:noFill/>
        </p:spPr>
        <p:txBody>
          <a:bodyPr wrap="none" rtlCol="0">
            <a:spAutoFit/>
          </a:bodyPr>
          <a:lstStyle/>
          <a:p>
            <a:r>
              <a:rPr lang="en-US" dirty="0" smtClean="0"/>
              <a:t>New ATLAS file</a:t>
            </a:r>
            <a:endParaRPr lang="en-US" dirty="0"/>
          </a:p>
        </p:txBody>
      </p:sp>
      <p:sp>
        <p:nvSpPr>
          <p:cNvPr id="7" name="Oval 6"/>
          <p:cNvSpPr/>
          <p:nvPr/>
        </p:nvSpPr>
        <p:spPr>
          <a:xfrm>
            <a:off x="-152400" y="4356100"/>
            <a:ext cx="2197100" cy="8582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619500" y="4432300"/>
            <a:ext cx="2197100" cy="8582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79462" y="1761565"/>
            <a:ext cx="3014279" cy="369332"/>
          </a:xfrm>
          <a:prstGeom prst="rect">
            <a:avLst/>
          </a:prstGeom>
          <a:noFill/>
        </p:spPr>
        <p:txBody>
          <a:bodyPr wrap="none" rtlCol="0">
            <a:spAutoFit/>
          </a:bodyPr>
          <a:lstStyle/>
          <a:p>
            <a:r>
              <a:rPr lang="en-US" dirty="0" smtClean="0">
                <a:solidFill>
                  <a:schemeClr val="accent1"/>
                </a:solidFill>
              </a:rPr>
              <a:t>Seek time = 3186*5ms = 15.9s</a:t>
            </a:r>
            <a:endParaRPr lang="en-US" dirty="0">
              <a:solidFill>
                <a:schemeClr val="accent1"/>
              </a:solidFill>
            </a:endParaRPr>
          </a:p>
        </p:txBody>
      </p:sp>
      <p:sp>
        <p:nvSpPr>
          <p:cNvPr id="10" name="TextBox 9"/>
          <p:cNvSpPr txBox="1"/>
          <p:nvPr/>
        </p:nvSpPr>
        <p:spPr>
          <a:xfrm>
            <a:off x="5347084" y="1761565"/>
            <a:ext cx="2786603" cy="369332"/>
          </a:xfrm>
          <a:prstGeom prst="rect">
            <a:avLst/>
          </a:prstGeom>
          <a:noFill/>
        </p:spPr>
        <p:txBody>
          <a:bodyPr wrap="none" rtlCol="0">
            <a:spAutoFit/>
          </a:bodyPr>
          <a:lstStyle/>
          <a:p>
            <a:r>
              <a:rPr lang="en-US" dirty="0" smtClean="0">
                <a:solidFill>
                  <a:schemeClr val="accent1"/>
                </a:solidFill>
              </a:rPr>
              <a:t>Seek time = 265*5ms = 1.3s</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 3</a:t>
            </a:r>
            <a:br>
              <a:rPr lang="en-US" dirty="0" smtClean="0"/>
            </a:br>
            <a:r>
              <a:rPr lang="en-US" sz="2600" dirty="0" smtClean="0"/>
              <a:t>Select events with one branch</a:t>
            </a:r>
            <a:br>
              <a:rPr lang="en-US" sz="2600" dirty="0" smtClean="0"/>
            </a:br>
            <a:r>
              <a:rPr lang="en-US" sz="2600" dirty="0" smtClean="0"/>
              <a:t>then read more branches</a:t>
            </a:r>
            <a:endParaRPr lang="en-US" sz="2600" dirty="0"/>
          </a:p>
        </p:txBody>
      </p:sp>
      <p:sp>
        <p:nvSpPr>
          <p:cNvPr id="5" name="TextBox 4"/>
          <p:cNvSpPr txBox="1"/>
          <p:nvPr/>
        </p:nvSpPr>
        <p:spPr>
          <a:xfrm>
            <a:off x="436561" y="2019300"/>
            <a:ext cx="7581901" cy="4524315"/>
          </a:xfrm>
          <a:prstGeom prst="rect">
            <a:avLst/>
          </a:prstGeom>
          <a:solidFill>
            <a:schemeClr val="accent1">
              <a:lumMod val="20000"/>
              <a:lumOff val="80000"/>
            </a:schemeClr>
          </a:solidFill>
        </p:spPr>
        <p:txBody>
          <a:bodyPr wrap="square" rtlCol="0">
            <a:spAutoFit/>
          </a:bodyPr>
          <a:lstStyle/>
          <a:p>
            <a:r>
              <a:rPr lang="en-US" sz="1500" b="1" dirty="0" smtClean="0">
                <a:solidFill>
                  <a:schemeClr val="bg1"/>
                </a:solidFill>
                <a:latin typeface="Courier New"/>
                <a:cs typeface="Courier New"/>
              </a:rPr>
              <a:t>void </a:t>
            </a:r>
            <a:r>
              <a:rPr lang="en-US" sz="1500" b="1" dirty="0" err="1" smtClean="0">
                <a:solidFill>
                  <a:schemeClr val="bg1"/>
                </a:solidFill>
                <a:latin typeface="Courier New"/>
                <a:cs typeface="Courier New"/>
              </a:rPr>
              <a:t>taodr(Int_t</a:t>
            </a:r>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cachesize</a:t>
            </a:r>
            <a:r>
              <a:rPr lang="en-US" sz="1500" b="1" dirty="0" smtClean="0">
                <a:solidFill>
                  <a:schemeClr val="bg1"/>
                </a:solidFill>
                <a:latin typeface="Courier New"/>
                <a:cs typeface="Courier New"/>
              </a:rPr>
              <a:t>=10000000) {</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TFile</a:t>
            </a:r>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f</a:t>
            </a:r>
            <a:r>
              <a:rPr lang="en-US" sz="1500" b="1" dirty="0" smtClean="0">
                <a:solidFill>
                  <a:schemeClr val="bg1"/>
                </a:solidFill>
                <a:latin typeface="Courier New"/>
                <a:cs typeface="Courier New"/>
              </a:rPr>
              <a:t> = TFile::Open("AOD.067184.big.pool.root");</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TTree</a:t>
            </a:r>
            <a:r>
              <a:rPr lang="en-US" sz="1500" b="1" dirty="0" smtClean="0">
                <a:solidFill>
                  <a:schemeClr val="bg1"/>
                </a:solidFill>
                <a:latin typeface="Courier New"/>
                <a:cs typeface="Courier New"/>
              </a:rPr>
              <a:t> *T = (</a:t>
            </a:r>
            <a:r>
              <a:rPr lang="en-US" sz="1500" b="1" dirty="0" err="1" smtClean="0">
                <a:solidFill>
                  <a:schemeClr val="bg1"/>
                </a:solidFill>
                <a:latin typeface="Courier New"/>
                <a:cs typeface="Courier New"/>
              </a:rPr>
              <a:t>TTree</a:t>
            </a:r>
            <a:r>
              <a:rPr lang="en-US" sz="1500" b="1" dirty="0" smtClean="0">
                <a:solidFill>
                  <a:schemeClr val="bg1"/>
                </a:solidFill>
                <a:latin typeface="Courier New"/>
                <a:cs typeface="Courier New"/>
              </a:rPr>
              <a:t>*)</a:t>
            </a:r>
            <a:r>
              <a:rPr lang="en-US" sz="1500" b="1" dirty="0" err="1" smtClean="0">
                <a:solidFill>
                  <a:schemeClr val="bg1"/>
                </a:solidFill>
                <a:latin typeface="Courier New"/>
                <a:cs typeface="Courier New"/>
              </a:rPr>
              <a:t>f</a:t>
            </a:r>
            <a:r>
              <a:rPr lang="en-US" sz="1500" b="1" dirty="0" smtClean="0">
                <a:solidFill>
                  <a:schemeClr val="bg1"/>
                </a:solidFill>
                <a:latin typeface="Courier New"/>
                <a:cs typeface="Courier New"/>
              </a:rPr>
              <a:t>-&gt;</a:t>
            </a:r>
            <a:r>
              <a:rPr lang="en-US" sz="1500" b="1" dirty="0" err="1" smtClean="0">
                <a:solidFill>
                  <a:schemeClr val="bg1"/>
                </a:solidFill>
                <a:latin typeface="Courier New"/>
                <a:cs typeface="Courier New"/>
              </a:rPr>
              <a:t>Get("CollectionTree</a:t>
            </a:r>
            <a:r>
              <a:rPr lang="en-US" sz="1500" b="1" dirty="0" smtClean="0">
                <a:solidFill>
                  <a:schemeClr val="bg1"/>
                </a:solidFill>
                <a:latin typeface="Courier New"/>
                <a:cs typeface="Courier New"/>
              </a:rPr>
              <a:t>");</a:t>
            </a:r>
          </a:p>
          <a:p>
            <a:r>
              <a:rPr lang="en-US" sz="1500" b="1" dirty="0" smtClean="0">
                <a:solidFill>
                  <a:schemeClr val="bg1"/>
                </a:solidFill>
                <a:latin typeface="Courier New"/>
                <a:cs typeface="Courier New"/>
              </a:rPr>
              <a:t>   Long64_t </a:t>
            </a:r>
            <a:r>
              <a:rPr lang="en-US" sz="1500" b="1" dirty="0" err="1" smtClean="0">
                <a:solidFill>
                  <a:schemeClr val="bg1"/>
                </a:solidFill>
                <a:latin typeface="Courier New"/>
                <a:cs typeface="Courier New"/>
              </a:rPr>
              <a:t>nentries</a:t>
            </a:r>
            <a:r>
              <a:rPr lang="en-US" sz="1500" b="1" dirty="0" smtClean="0">
                <a:solidFill>
                  <a:schemeClr val="bg1"/>
                </a:solidFill>
                <a:latin typeface="Courier New"/>
                <a:cs typeface="Courier New"/>
              </a:rPr>
              <a:t>=1000;</a:t>
            </a:r>
          </a:p>
          <a:p>
            <a:r>
              <a:rPr lang="en-US" sz="1500" b="1" dirty="0" smtClean="0">
                <a:solidFill>
                  <a:schemeClr val="bg1"/>
                </a:solidFill>
                <a:latin typeface="Courier New"/>
                <a:cs typeface="Courier New"/>
              </a:rPr>
              <a:t>   Long64_t </a:t>
            </a:r>
            <a:r>
              <a:rPr lang="en-US" sz="1500" b="1" dirty="0" err="1" smtClean="0">
                <a:solidFill>
                  <a:schemeClr val="bg1"/>
                </a:solidFill>
                <a:latin typeface="Courier New"/>
                <a:cs typeface="Courier New"/>
              </a:rPr>
              <a:t>efirst</a:t>
            </a:r>
            <a:r>
              <a:rPr lang="en-US" sz="1500" b="1" dirty="0" smtClean="0">
                <a:solidFill>
                  <a:schemeClr val="bg1"/>
                </a:solidFill>
                <a:latin typeface="Courier New"/>
                <a:cs typeface="Courier New"/>
              </a:rPr>
              <a:t>= 2000;</a:t>
            </a:r>
          </a:p>
          <a:p>
            <a:r>
              <a:rPr lang="en-US" sz="1500" b="1" dirty="0" smtClean="0">
                <a:solidFill>
                  <a:schemeClr val="bg1"/>
                </a:solidFill>
                <a:latin typeface="Courier New"/>
                <a:cs typeface="Courier New"/>
              </a:rPr>
              <a:t>   Long64_t </a:t>
            </a:r>
            <a:r>
              <a:rPr lang="en-US" sz="1500" b="1" dirty="0" err="1" smtClean="0">
                <a:solidFill>
                  <a:schemeClr val="bg1"/>
                </a:solidFill>
                <a:latin typeface="Courier New"/>
                <a:cs typeface="Courier New"/>
              </a:rPr>
              <a:t>elast</a:t>
            </a:r>
            <a:r>
              <a:rPr lang="en-US" sz="1500" b="1" dirty="0" smtClean="0">
                <a:solidFill>
                  <a:schemeClr val="bg1"/>
                </a:solidFill>
                <a:latin typeface="Courier New"/>
                <a:cs typeface="Courier New"/>
              </a:rPr>
              <a:t> = </a:t>
            </a:r>
            <a:r>
              <a:rPr lang="en-US" sz="1500" b="1" dirty="0" err="1" smtClean="0">
                <a:solidFill>
                  <a:schemeClr val="bg1"/>
                </a:solidFill>
                <a:latin typeface="Courier New"/>
                <a:cs typeface="Courier New"/>
              </a:rPr>
              <a:t>efirst+nentries</a:t>
            </a:r>
            <a:r>
              <a:rPr lang="en-US" sz="1500" b="1" dirty="0" smtClean="0">
                <a:solidFill>
                  <a:schemeClr val="bg1"/>
                </a:solidFill>
                <a:latin typeface="Courier New"/>
                <a:cs typeface="Courier New"/>
              </a:rPr>
              <a:t>;</a:t>
            </a:r>
          </a:p>
          <a:p>
            <a:r>
              <a:rPr lang="en-US" sz="1500" b="1" dirty="0" smtClean="0">
                <a:solidFill>
                  <a:schemeClr val="bg1"/>
                </a:solidFill>
                <a:latin typeface="Courier New"/>
                <a:cs typeface="Courier New"/>
              </a:rPr>
              <a:t>   </a:t>
            </a:r>
            <a:r>
              <a:rPr lang="en-US" sz="1500" b="1" dirty="0" smtClean="0">
                <a:solidFill>
                  <a:srgbClr val="0D8BE6"/>
                </a:solidFill>
                <a:latin typeface="Courier New"/>
                <a:cs typeface="Courier New"/>
              </a:rPr>
              <a:t>T-&gt;</a:t>
            </a:r>
            <a:r>
              <a:rPr lang="en-US" sz="1500" b="1" dirty="0" err="1" smtClean="0">
                <a:solidFill>
                  <a:srgbClr val="0D8BE6"/>
                </a:solidFill>
                <a:latin typeface="Courier New"/>
                <a:cs typeface="Courier New"/>
              </a:rPr>
              <a:t>SetCacheSize(cachesize</a:t>
            </a:r>
            <a:r>
              <a:rPr lang="en-US" sz="1500" b="1" dirty="0" smtClean="0">
                <a:solidFill>
                  <a:srgbClr val="0D8BE6"/>
                </a:solidFill>
                <a:latin typeface="Courier New"/>
                <a:cs typeface="Courier New"/>
              </a:rPr>
              <a:t>);</a:t>
            </a:r>
          </a:p>
          <a:p>
            <a:r>
              <a:rPr lang="en-US" sz="1500" b="1" dirty="0" smtClean="0">
                <a:solidFill>
                  <a:srgbClr val="0D8BE6"/>
                </a:solidFill>
                <a:latin typeface="Courier New"/>
                <a:cs typeface="Courier New"/>
              </a:rPr>
              <a:t>   T-&gt;</a:t>
            </a:r>
            <a:r>
              <a:rPr lang="en-US" sz="1500" b="1" dirty="0" err="1" smtClean="0">
                <a:solidFill>
                  <a:srgbClr val="0D8BE6"/>
                </a:solidFill>
                <a:latin typeface="Courier New"/>
                <a:cs typeface="Courier New"/>
              </a:rPr>
              <a:t>SetCacheEntryRange(efirst,elast</a:t>
            </a:r>
            <a:r>
              <a:rPr lang="en-US" sz="1500" b="1" dirty="0" smtClean="0">
                <a:solidFill>
                  <a:srgbClr val="0D8BE6"/>
                </a:solidFill>
                <a:latin typeface="Courier New"/>
                <a:cs typeface="Courier New"/>
              </a:rPr>
              <a:t>);</a:t>
            </a:r>
          </a:p>
          <a:p>
            <a:r>
              <a:rPr lang="en-US" sz="1500" b="1" dirty="0" smtClean="0">
                <a:solidFill>
                  <a:srgbClr val="0D8BE6"/>
                </a:solidFill>
                <a:latin typeface="Courier New"/>
                <a:cs typeface="Courier New"/>
              </a:rPr>
              <a:t>   T-&gt;SetCacheLearnEntries(10);</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TBranch</a:t>
            </a:r>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b_m_trigger_info</a:t>
            </a:r>
            <a:r>
              <a:rPr lang="en-US" sz="1500" b="1" dirty="0" smtClean="0">
                <a:solidFill>
                  <a:schemeClr val="bg1"/>
                </a:solidFill>
                <a:latin typeface="Courier New"/>
                <a:cs typeface="Courier New"/>
              </a:rPr>
              <a:t> = T-&gt;</a:t>
            </a:r>
            <a:r>
              <a:rPr lang="en-US" sz="1500" b="1" dirty="0" err="1" smtClean="0">
                <a:solidFill>
                  <a:schemeClr val="bg1"/>
                </a:solidFill>
                <a:latin typeface="Courier New"/>
                <a:cs typeface="Courier New"/>
              </a:rPr>
              <a:t>GetBranch("m_trigger_info</a:t>
            </a:r>
            <a:r>
              <a:rPr lang="en-US" sz="1500" b="1" dirty="0" smtClean="0">
                <a:solidFill>
                  <a:schemeClr val="bg1"/>
                </a:solidFill>
                <a:latin typeface="Courier New"/>
                <a:cs typeface="Courier New"/>
              </a:rPr>
              <a:t>");</a:t>
            </a:r>
          </a:p>
          <a:p>
            <a:r>
              <a:rPr lang="en-US" sz="1500" b="1" dirty="0" smtClean="0">
                <a:solidFill>
                  <a:srgbClr val="0D8BE6"/>
                </a:solidFill>
                <a:latin typeface="Courier New"/>
                <a:cs typeface="Courier New"/>
              </a:rPr>
              <a:t>   T-&gt;</a:t>
            </a:r>
            <a:r>
              <a:rPr lang="en-US" sz="1500" b="1" dirty="0" err="1" smtClean="0">
                <a:solidFill>
                  <a:srgbClr val="0D8BE6"/>
                </a:solidFill>
                <a:latin typeface="Courier New"/>
                <a:cs typeface="Courier New"/>
              </a:rPr>
              <a:t>AddBranchToCache(b_m_trigger_info,kTRUE</a:t>
            </a:r>
            <a:r>
              <a:rPr lang="en-US" sz="1500" b="1" dirty="0" smtClean="0">
                <a:solidFill>
                  <a:srgbClr val="0D8BE6"/>
                </a:solidFill>
                <a:latin typeface="Courier New"/>
                <a:cs typeface="Courier New"/>
              </a:rPr>
              <a:t>);</a:t>
            </a:r>
          </a:p>
          <a:p>
            <a:endParaRPr lang="en-US" sz="1500" b="1" dirty="0" smtClean="0">
              <a:solidFill>
                <a:schemeClr val="bg1"/>
              </a:solidFill>
              <a:latin typeface="Courier New"/>
              <a:cs typeface="Courier New"/>
            </a:endParaRPr>
          </a:p>
          <a:p>
            <a:r>
              <a:rPr lang="en-US" sz="1500" b="1" dirty="0" smtClean="0">
                <a:solidFill>
                  <a:schemeClr val="bg1"/>
                </a:solidFill>
                <a:latin typeface="Courier New"/>
                <a:cs typeface="Courier New"/>
              </a:rPr>
              <a:t>   for (Long64_t </a:t>
            </a:r>
            <a:r>
              <a:rPr lang="en-US" sz="1500" b="1" dirty="0" err="1" smtClean="0">
                <a:solidFill>
                  <a:schemeClr val="bg1"/>
                </a:solidFill>
                <a:latin typeface="Courier New"/>
                <a:cs typeface="Courier New"/>
              </a:rPr>
              <a:t>i</a:t>
            </a:r>
            <a:r>
              <a:rPr lang="en-US" sz="1500" b="1" dirty="0" smtClean="0">
                <a:solidFill>
                  <a:schemeClr val="bg1"/>
                </a:solidFill>
                <a:latin typeface="Courier New"/>
                <a:cs typeface="Courier New"/>
              </a:rPr>
              <a:t>=0;i&lt;</a:t>
            </a:r>
            <a:r>
              <a:rPr lang="en-US" sz="1500" b="1" dirty="0" err="1" smtClean="0">
                <a:solidFill>
                  <a:schemeClr val="bg1"/>
                </a:solidFill>
                <a:latin typeface="Courier New"/>
                <a:cs typeface="Courier New"/>
              </a:rPr>
              <a:t>nentries;i</a:t>
            </a:r>
            <a:r>
              <a:rPr lang="en-US" sz="1500" b="1" dirty="0" smtClean="0">
                <a:solidFill>
                  <a:schemeClr val="bg1"/>
                </a:solidFill>
                <a:latin typeface="Courier New"/>
                <a:cs typeface="Courier New"/>
              </a:rPr>
              <a:t>++) {</a:t>
            </a:r>
          </a:p>
          <a:p>
            <a:r>
              <a:rPr lang="en-US" sz="1500" b="1" dirty="0" smtClean="0">
                <a:solidFill>
                  <a:schemeClr val="bg1"/>
                </a:solidFill>
                <a:latin typeface="Courier New"/>
                <a:cs typeface="Courier New"/>
              </a:rPr>
              <a:t>      T-&gt;</a:t>
            </a:r>
            <a:r>
              <a:rPr lang="en-US" sz="1500" b="1" dirty="0" err="1" smtClean="0">
                <a:solidFill>
                  <a:schemeClr val="bg1"/>
                </a:solidFill>
                <a:latin typeface="Courier New"/>
                <a:cs typeface="Courier New"/>
              </a:rPr>
              <a:t>LoadTree(i</a:t>
            </a:r>
            <a:r>
              <a:rPr lang="en-US" sz="1500" b="1" dirty="0" smtClean="0">
                <a:solidFill>
                  <a:schemeClr val="bg1"/>
                </a:solidFill>
                <a:latin typeface="Courier New"/>
                <a:cs typeface="Courier New"/>
              </a:rPr>
              <a:t>);</a:t>
            </a:r>
          </a:p>
          <a:p>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b_m_trigger_info</a:t>
            </a:r>
            <a:r>
              <a:rPr lang="en-US" sz="1500" b="1" dirty="0" smtClean="0">
                <a:solidFill>
                  <a:schemeClr val="bg1"/>
                </a:solidFill>
                <a:latin typeface="Courier New"/>
                <a:cs typeface="Courier New"/>
              </a:rPr>
              <a:t>-&gt;</a:t>
            </a:r>
            <a:r>
              <a:rPr lang="en-US" sz="1500" b="1" dirty="0" err="1" smtClean="0">
                <a:solidFill>
                  <a:schemeClr val="bg1"/>
                </a:solidFill>
                <a:latin typeface="Courier New"/>
                <a:cs typeface="Courier New"/>
              </a:rPr>
              <a:t>GetEntry(i</a:t>
            </a:r>
            <a:r>
              <a:rPr lang="en-US" sz="1500" b="1" dirty="0" smtClean="0">
                <a:solidFill>
                  <a:schemeClr val="bg1"/>
                </a:solidFill>
                <a:latin typeface="Courier New"/>
                <a:cs typeface="Courier New"/>
              </a:rPr>
              <a:t>);</a:t>
            </a:r>
          </a:p>
          <a:p>
            <a:r>
              <a:rPr lang="en-US" sz="1500" b="1" dirty="0" smtClean="0">
                <a:solidFill>
                  <a:schemeClr val="bg1"/>
                </a:solidFill>
                <a:latin typeface="Courier New"/>
                <a:cs typeface="Courier New"/>
              </a:rPr>
              <a:t>      if (</a:t>
            </a:r>
            <a:r>
              <a:rPr lang="en-US" sz="1500" b="1" dirty="0" err="1" smtClean="0">
                <a:solidFill>
                  <a:schemeClr val="bg1"/>
                </a:solidFill>
                <a:latin typeface="Courier New"/>
                <a:cs typeface="Courier New"/>
              </a:rPr>
              <a:t>somecondition</a:t>
            </a:r>
            <a:r>
              <a:rPr lang="en-US" sz="1500" b="1" dirty="0" smtClean="0">
                <a:solidFill>
                  <a:schemeClr val="bg1"/>
                </a:solidFill>
                <a:latin typeface="Courier New"/>
                <a:cs typeface="Courier New"/>
              </a:rPr>
              <a:t>) </a:t>
            </a:r>
            <a:r>
              <a:rPr lang="en-US" sz="1500" b="1" dirty="0" err="1" smtClean="0">
                <a:solidFill>
                  <a:schemeClr val="bg1"/>
                </a:solidFill>
                <a:latin typeface="Courier New"/>
                <a:cs typeface="Courier New"/>
              </a:rPr>
              <a:t>readmorebranches</a:t>
            </a:r>
            <a:r>
              <a:rPr lang="en-US" sz="1500" b="1" dirty="0" smtClean="0">
                <a:solidFill>
                  <a:schemeClr val="bg1"/>
                </a:solidFill>
                <a:latin typeface="Courier New"/>
                <a:cs typeface="Courier New"/>
              </a:rPr>
              <a:t>();   </a:t>
            </a:r>
          </a:p>
          <a:p>
            <a:r>
              <a:rPr lang="en-US" sz="1500" b="1" dirty="0" smtClean="0">
                <a:solidFill>
                  <a:schemeClr val="bg1"/>
                </a:solidFill>
                <a:latin typeface="Courier New"/>
                <a:cs typeface="Courier New"/>
              </a:rPr>
              <a:t>   }</a:t>
            </a:r>
          </a:p>
          <a:p>
            <a:r>
              <a:rPr lang="en-US" sz="1500" b="1" dirty="0" smtClean="0">
                <a:solidFill>
                  <a:schemeClr val="bg1"/>
                </a:solidFill>
                <a:latin typeface="Courier New"/>
                <a:cs typeface="Courier New"/>
              </a:rPr>
              <a:t>}</a:t>
            </a:r>
          </a:p>
          <a:p>
            <a:r>
              <a:rPr lang="en-US" b="1" dirty="0" smtClean="0">
                <a:latin typeface="Courier New"/>
                <a:cs typeface="Courier New"/>
              </a:rPr>
              <a:t>   </a:t>
            </a:r>
            <a:endParaRPr lang="en-US" b="1" dirty="0">
              <a:latin typeface="Courier New"/>
              <a:cs typeface="Courier New"/>
            </a:endParaRPr>
          </a:p>
        </p:txBody>
      </p:sp>
      <p:sp>
        <p:nvSpPr>
          <p:cNvPr id="6" name="Rounded Rectangular Callout 5"/>
          <p:cNvSpPr/>
          <p:nvPr/>
        </p:nvSpPr>
        <p:spPr>
          <a:xfrm>
            <a:off x="6769100" y="4483100"/>
            <a:ext cx="2070100" cy="1231900"/>
          </a:xfrm>
          <a:prstGeom prst="wedgeRoundRectCallout">
            <a:avLst>
              <a:gd name="adj1" fmla="val -103041"/>
              <a:gd name="adj2" fmla="val 3982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 branches used in the first 10 entries will be cached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3 results</a:t>
            </a:r>
            <a:br>
              <a:rPr lang="en-US" dirty="0" smtClean="0"/>
            </a:br>
            <a:r>
              <a:rPr lang="en-US" sz="3700" dirty="0" smtClean="0"/>
              <a:t>re</a:t>
            </a:r>
            <a:r>
              <a:rPr lang="en-US" sz="3600" dirty="0" smtClean="0"/>
              <a:t>ading 1% of the events</a:t>
            </a:r>
            <a:endParaRPr lang="en-US" sz="3600" dirty="0"/>
          </a:p>
        </p:txBody>
      </p:sp>
      <p:sp>
        <p:nvSpPr>
          <p:cNvPr id="7" name="Rounded Rectangular Callout 6"/>
          <p:cNvSpPr/>
          <p:nvPr/>
        </p:nvSpPr>
        <p:spPr>
          <a:xfrm>
            <a:off x="381000" y="1152889"/>
            <a:ext cx="1663700" cy="738474"/>
          </a:xfrm>
          <a:prstGeom prst="wedgeRoundRectCallout">
            <a:avLst>
              <a:gd name="adj1" fmla="val -9382"/>
              <a:gd name="adj2" fmla="val 9345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 in this difficult case cache is better</a:t>
            </a:r>
            <a:endParaRPr lang="en-US" dirty="0"/>
          </a:p>
        </p:txBody>
      </p:sp>
      <p:pic>
        <p:nvPicPr>
          <p:cNvPr id="9" name="Picture 8"/>
          <p:cNvPicPr>
            <a:picLocks noChangeAspect="1"/>
          </p:cNvPicPr>
          <p:nvPr/>
        </p:nvPicPr>
        <p:blipFill>
          <a:blip r:embed="rId2"/>
          <a:stretch>
            <a:fillRect/>
          </a:stretch>
        </p:blipFill>
        <p:spPr>
          <a:xfrm>
            <a:off x="165100" y="2331007"/>
            <a:ext cx="5156200" cy="3496733"/>
          </a:xfrm>
          <a:prstGeom prst="rect">
            <a:avLst/>
          </a:prstGeom>
        </p:spPr>
      </p:pic>
      <p:sp>
        <p:nvSpPr>
          <p:cNvPr id="5" name="Oval 4"/>
          <p:cNvSpPr/>
          <p:nvPr/>
        </p:nvSpPr>
        <p:spPr>
          <a:xfrm>
            <a:off x="-319088" y="4724400"/>
            <a:ext cx="2197100" cy="8582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177867" y="3810000"/>
            <a:ext cx="4183496" cy="2825062"/>
          </a:xfrm>
          <a:prstGeom prst="rect">
            <a:avLst/>
          </a:prstGeom>
        </p:spPr>
      </p:pic>
      <p:sp>
        <p:nvSpPr>
          <p:cNvPr id="6" name="Oval 5"/>
          <p:cNvSpPr/>
          <p:nvPr/>
        </p:nvSpPr>
        <p:spPr>
          <a:xfrm>
            <a:off x="3767138" y="5153526"/>
            <a:ext cx="2197100" cy="8582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3 results</a:t>
            </a:r>
            <a:br>
              <a:rPr lang="en-US" dirty="0" smtClean="0"/>
            </a:br>
            <a:r>
              <a:rPr lang="en-US" sz="3700" dirty="0" smtClean="0"/>
              <a:t>re</a:t>
            </a:r>
            <a:r>
              <a:rPr lang="en-US" sz="3600" dirty="0" smtClean="0"/>
              <a:t>ading 1% of the events</a:t>
            </a:r>
            <a:endParaRPr lang="en-US" sz="3600" dirty="0"/>
          </a:p>
        </p:txBody>
      </p:sp>
      <p:pic>
        <p:nvPicPr>
          <p:cNvPr id="4" name="Picture 3"/>
          <p:cNvPicPr>
            <a:picLocks noChangeAspect="1"/>
          </p:cNvPicPr>
          <p:nvPr/>
        </p:nvPicPr>
        <p:blipFill>
          <a:blip r:embed="rId2"/>
          <a:stretch>
            <a:fillRect/>
          </a:stretch>
        </p:blipFill>
        <p:spPr>
          <a:xfrm>
            <a:off x="190500" y="2500039"/>
            <a:ext cx="5727700" cy="3900761"/>
          </a:xfrm>
          <a:prstGeom prst="rect">
            <a:avLst/>
          </a:prstGeom>
        </p:spPr>
      </p:pic>
      <p:pic>
        <p:nvPicPr>
          <p:cNvPr id="3" name="Picture 2"/>
          <p:cNvPicPr>
            <a:picLocks noChangeAspect="1"/>
          </p:cNvPicPr>
          <p:nvPr/>
        </p:nvPicPr>
        <p:blipFill>
          <a:blip r:embed="rId3"/>
          <a:stretch>
            <a:fillRect/>
          </a:stretch>
        </p:blipFill>
        <p:spPr>
          <a:xfrm>
            <a:off x="4146658" y="2260600"/>
            <a:ext cx="5518041" cy="3721100"/>
          </a:xfrm>
          <a:prstGeom prst="rect">
            <a:avLst/>
          </a:prstGeom>
        </p:spPr>
      </p:pic>
      <p:sp>
        <p:nvSpPr>
          <p:cNvPr id="5" name="Oval 4"/>
          <p:cNvSpPr/>
          <p:nvPr/>
        </p:nvSpPr>
        <p:spPr>
          <a:xfrm>
            <a:off x="3721100" y="4079374"/>
            <a:ext cx="2197100" cy="8582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0" y="4508500"/>
            <a:ext cx="2197100" cy="858252"/>
          </a:xfrm>
          <a:prstGeom prst="ellipse">
            <a:avLst/>
          </a:prstGeom>
          <a:noFill/>
          <a:ln w="28575"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381000" y="1522126"/>
            <a:ext cx="1663700" cy="738474"/>
          </a:xfrm>
          <a:prstGeom prst="wedgeRoundRectCallout">
            <a:avLst>
              <a:gd name="adj1" fmla="val -8619"/>
              <a:gd name="adj2" fmla="val 7453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Even in this difficult case cache is better</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network files</a:t>
            </a:r>
            <a:endParaRPr lang="en-US" dirty="0"/>
          </a:p>
        </p:txBody>
      </p:sp>
      <p:graphicFrame>
        <p:nvGraphicFramePr>
          <p:cNvPr id="5" name="Table 4"/>
          <p:cNvGraphicFramePr>
            <a:graphicFrameLocks noGrp="1"/>
          </p:cNvGraphicFramePr>
          <p:nvPr/>
        </p:nvGraphicFramePr>
        <p:xfrm>
          <a:off x="495302" y="2489200"/>
          <a:ext cx="8051800" cy="3200400"/>
        </p:xfrm>
        <a:graphic>
          <a:graphicData uri="http://schemas.openxmlformats.org/drawingml/2006/table">
            <a:tbl>
              <a:tblPr firstRow="1" bandRow="1">
                <a:tableStyleId>{5C22544A-7EE6-4342-B048-85BDC9FD1C3A}</a:tableStyleId>
              </a:tblPr>
              <a:tblGrid>
                <a:gridCol w="1610360"/>
                <a:gridCol w="1610360"/>
                <a:gridCol w="1610360"/>
                <a:gridCol w="1610360"/>
                <a:gridCol w="1610360"/>
              </a:tblGrid>
              <a:tr h="635000">
                <a:tc>
                  <a:txBody>
                    <a:bodyPr/>
                    <a:lstStyle/>
                    <a:p>
                      <a:pPr algn="ctr"/>
                      <a:r>
                        <a:rPr lang="en-US" dirty="0" smtClean="0"/>
                        <a:t>File type</a:t>
                      </a:r>
                    </a:p>
                    <a:p>
                      <a:pPr algn="ctr"/>
                      <a:r>
                        <a:rPr lang="en-US" dirty="0" smtClean="0"/>
                        <a:t>Cache on/off</a:t>
                      </a:r>
                      <a:endParaRPr lang="en-US" dirty="0"/>
                    </a:p>
                  </a:txBody>
                  <a:tcPr/>
                </a:tc>
                <a:tc>
                  <a:txBody>
                    <a:bodyPr/>
                    <a:lstStyle/>
                    <a:p>
                      <a:pPr algn="ctr"/>
                      <a:r>
                        <a:rPr lang="en-US" dirty="0" smtClean="0"/>
                        <a:t>Local file</a:t>
                      </a:r>
                      <a:endParaRPr lang="en-US" dirty="0"/>
                    </a:p>
                  </a:txBody>
                  <a:tcPr/>
                </a:tc>
                <a:tc>
                  <a:txBody>
                    <a:bodyPr/>
                    <a:lstStyle/>
                    <a:p>
                      <a:pPr algn="ctr"/>
                      <a:r>
                        <a:rPr lang="en-US" dirty="0" smtClean="0"/>
                        <a:t>LAN =0.3ms</a:t>
                      </a:r>
                    </a:p>
                    <a:p>
                      <a:pPr algn="ctr"/>
                      <a:r>
                        <a:rPr lang="en-US" dirty="0" smtClean="0"/>
                        <a:t>1 </a:t>
                      </a:r>
                      <a:r>
                        <a:rPr lang="en-US" dirty="0" err="1" smtClean="0"/>
                        <a:t>Gbit/s</a:t>
                      </a:r>
                      <a:endParaRPr lang="en-US" dirty="0"/>
                    </a:p>
                  </a:txBody>
                  <a:tcPr/>
                </a:tc>
                <a:tc>
                  <a:txBody>
                    <a:bodyPr/>
                    <a:lstStyle/>
                    <a:p>
                      <a:pPr algn="ctr"/>
                      <a:r>
                        <a:rPr lang="en-US" dirty="0" smtClean="0"/>
                        <a:t>WLAN = 3ms</a:t>
                      </a:r>
                    </a:p>
                    <a:p>
                      <a:pPr algn="ctr"/>
                      <a:r>
                        <a:rPr lang="en-US" dirty="0" smtClean="0"/>
                        <a:t>100 </a:t>
                      </a:r>
                      <a:r>
                        <a:rPr lang="en-US" dirty="0" err="1" smtClean="0"/>
                        <a:t>Mbits/s</a:t>
                      </a:r>
                      <a:endParaRPr lang="en-US" dirty="0"/>
                    </a:p>
                  </a:txBody>
                  <a:tcPr/>
                </a:tc>
                <a:tc>
                  <a:txBody>
                    <a:bodyPr/>
                    <a:lstStyle/>
                    <a:p>
                      <a:pPr algn="ctr"/>
                      <a:r>
                        <a:rPr lang="en-US" dirty="0" smtClean="0"/>
                        <a:t>ADSL=72ms</a:t>
                      </a:r>
                    </a:p>
                    <a:p>
                      <a:pPr algn="ctr"/>
                      <a:r>
                        <a:rPr lang="en-US" dirty="0" smtClean="0"/>
                        <a:t>8 </a:t>
                      </a:r>
                      <a:r>
                        <a:rPr lang="en-US" dirty="0" err="1" smtClean="0"/>
                        <a:t>Mbits/s</a:t>
                      </a:r>
                      <a:endParaRPr lang="en-US" dirty="0"/>
                    </a:p>
                  </a:txBody>
                  <a:tcPr/>
                </a:tc>
              </a:tr>
              <a:tr h="635000">
                <a:tc>
                  <a:txBody>
                    <a:bodyPr/>
                    <a:lstStyle/>
                    <a:p>
                      <a:pPr algn="ctr"/>
                      <a:r>
                        <a:rPr lang="en-US" dirty="0" smtClean="0">
                          <a:solidFill>
                            <a:schemeClr val="accent3">
                              <a:lumMod val="50000"/>
                            </a:schemeClr>
                          </a:solidFill>
                        </a:rPr>
                        <a:t>Atlas </a:t>
                      </a:r>
                      <a:r>
                        <a:rPr lang="en-US" dirty="0" err="1" smtClean="0">
                          <a:solidFill>
                            <a:schemeClr val="accent3">
                              <a:lumMod val="50000"/>
                            </a:schemeClr>
                          </a:solidFill>
                        </a:rPr>
                        <a:t>orig</a:t>
                      </a:r>
                      <a:endParaRPr lang="en-US" dirty="0" smtClean="0">
                        <a:solidFill>
                          <a:schemeClr val="accent3">
                            <a:lumMod val="50000"/>
                          </a:schemeClr>
                        </a:solidFill>
                      </a:endParaRPr>
                    </a:p>
                    <a:p>
                      <a:pPr algn="ctr"/>
                      <a:r>
                        <a:rPr lang="en-US" dirty="0" smtClean="0">
                          <a:solidFill>
                            <a:schemeClr val="accent3">
                              <a:lumMod val="50000"/>
                            </a:schemeClr>
                          </a:solidFill>
                        </a:rPr>
                        <a:t>CA=OFF</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RT=720s</a:t>
                      </a:r>
                    </a:p>
                    <a:p>
                      <a:pPr algn="ctr"/>
                      <a:r>
                        <a:rPr lang="en-US" dirty="0" smtClean="0">
                          <a:solidFill>
                            <a:schemeClr val="accent3">
                              <a:lumMod val="50000"/>
                            </a:schemeClr>
                          </a:solidFill>
                        </a:rPr>
                        <a:t>TR=1328587</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RT=1156s</a:t>
                      </a:r>
                    </a:p>
                    <a:p>
                      <a:pPr algn="ctr"/>
                      <a:r>
                        <a:rPr lang="en-US" dirty="0" smtClean="0">
                          <a:solidFill>
                            <a:schemeClr val="accent3">
                              <a:lumMod val="50000"/>
                            </a:schemeClr>
                          </a:solidFill>
                        </a:rPr>
                        <a:t>NT=400+12s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RT=4723s</a:t>
                      </a:r>
                    </a:p>
                    <a:p>
                      <a:pPr algn="ctr"/>
                      <a:r>
                        <a:rPr lang="en-US" dirty="0" smtClean="0">
                          <a:solidFill>
                            <a:schemeClr val="accent3">
                              <a:lumMod val="50000"/>
                            </a:schemeClr>
                          </a:solidFill>
                        </a:rPr>
                        <a:t>NT=4000+120s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 &gt; 2 days</a:t>
                      </a:r>
                    </a:p>
                    <a:p>
                      <a:pPr algn="ctr"/>
                      <a:r>
                        <a:rPr lang="en-US" dirty="0" smtClean="0">
                          <a:solidFill>
                            <a:schemeClr val="accent3">
                              <a:lumMod val="50000"/>
                            </a:schemeClr>
                          </a:solidFill>
                        </a:rPr>
                        <a:t>NT&gt;2 days</a:t>
                      </a:r>
                      <a:endParaRPr lang="en-US" dirty="0">
                        <a:solidFill>
                          <a:schemeClr val="accent3">
                            <a:lumMod val="50000"/>
                          </a:schemeClr>
                        </a:solidFill>
                      </a:endParaRPr>
                    </a:p>
                  </a:txBody>
                  <a:tcPr/>
                </a:tc>
              </a:tr>
              <a:tr h="635000">
                <a:tc>
                  <a:txBody>
                    <a:bodyPr/>
                    <a:lstStyle/>
                    <a:p>
                      <a:pPr algn="ctr"/>
                      <a:r>
                        <a:rPr lang="en-US" dirty="0" smtClean="0">
                          <a:solidFill>
                            <a:schemeClr val="accent3">
                              <a:lumMod val="50000"/>
                            </a:schemeClr>
                          </a:solidFill>
                        </a:rPr>
                        <a:t>Atlas </a:t>
                      </a:r>
                      <a:r>
                        <a:rPr lang="en-US" dirty="0" err="1" smtClean="0">
                          <a:solidFill>
                            <a:schemeClr val="accent3">
                              <a:lumMod val="50000"/>
                            </a:schemeClr>
                          </a:solidFill>
                        </a:rPr>
                        <a:t>orig</a:t>
                      </a:r>
                      <a:endParaRPr lang="en-US" dirty="0" smtClean="0">
                        <a:solidFill>
                          <a:schemeClr val="accent3">
                            <a:lumMod val="50000"/>
                          </a:schemeClr>
                        </a:solidFill>
                      </a:endParaRPr>
                    </a:p>
                    <a:p>
                      <a:pPr algn="ctr"/>
                      <a:r>
                        <a:rPr lang="en-US" dirty="0" smtClean="0">
                          <a:solidFill>
                            <a:schemeClr val="accent3">
                              <a:lumMod val="50000"/>
                            </a:schemeClr>
                          </a:solidFill>
                        </a:rPr>
                        <a:t>CA=ON</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RT=132s</a:t>
                      </a:r>
                    </a:p>
                    <a:p>
                      <a:pPr algn="ctr"/>
                      <a:r>
                        <a:rPr lang="en-US" dirty="0" smtClean="0">
                          <a:solidFill>
                            <a:schemeClr val="accent3">
                              <a:lumMod val="50000"/>
                            </a:schemeClr>
                          </a:solidFill>
                        </a:rPr>
                        <a:t>TR=323</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RT=144s</a:t>
                      </a:r>
                    </a:p>
                    <a:p>
                      <a:pPr algn="ctr"/>
                      <a:r>
                        <a:rPr lang="en-US" dirty="0" smtClean="0">
                          <a:solidFill>
                            <a:schemeClr val="accent3">
                              <a:lumMod val="50000"/>
                            </a:schemeClr>
                          </a:solidFill>
                        </a:rPr>
                        <a:t>NT=0.1+12s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RT=253s</a:t>
                      </a:r>
                    </a:p>
                    <a:p>
                      <a:pPr algn="ctr"/>
                      <a:r>
                        <a:rPr lang="en-US" dirty="0" smtClean="0">
                          <a:solidFill>
                            <a:schemeClr val="accent3">
                              <a:lumMod val="50000"/>
                            </a:schemeClr>
                          </a:solidFill>
                        </a:rPr>
                        <a:t>NT=1+120s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RT=1575s</a:t>
                      </a:r>
                    </a:p>
                    <a:p>
                      <a:pPr algn="ctr"/>
                      <a:r>
                        <a:rPr lang="en-US" dirty="0" smtClean="0">
                          <a:solidFill>
                            <a:schemeClr val="accent3">
                              <a:lumMod val="50000"/>
                            </a:schemeClr>
                          </a:solidFill>
                        </a:rPr>
                        <a:t>NT=223+1200s</a:t>
                      </a:r>
                      <a:endParaRPr lang="en-US" dirty="0">
                        <a:solidFill>
                          <a:schemeClr val="accent3">
                            <a:lumMod val="50000"/>
                          </a:schemeClr>
                        </a:solidFill>
                      </a:endParaRPr>
                    </a:p>
                  </a:txBody>
                  <a:tcPr/>
                </a:tc>
              </a:tr>
              <a:tr h="635000">
                <a:tc>
                  <a:txBody>
                    <a:bodyPr/>
                    <a:lstStyle/>
                    <a:p>
                      <a:pPr algn="ctr"/>
                      <a:r>
                        <a:rPr lang="en-US" dirty="0" smtClean="0">
                          <a:solidFill>
                            <a:schemeClr val="accent3">
                              <a:lumMod val="50000"/>
                            </a:schemeClr>
                          </a:solidFill>
                        </a:rPr>
                        <a:t>Atlas flushed</a:t>
                      </a:r>
                    </a:p>
                    <a:p>
                      <a:pPr algn="ctr"/>
                      <a:r>
                        <a:rPr lang="en-US" dirty="0" smtClean="0">
                          <a:solidFill>
                            <a:schemeClr val="accent3">
                              <a:lumMod val="50000"/>
                            </a:schemeClr>
                          </a:solidFill>
                        </a:rPr>
                        <a:t>CA=OFF</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RT=354s</a:t>
                      </a:r>
                    </a:p>
                    <a:p>
                      <a:pPr algn="ctr"/>
                      <a:r>
                        <a:rPr lang="en-US" dirty="0" smtClean="0">
                          <a:solidFill>
                            <a:schemeClr val="accent3">
                              <a:lumMod val="50000"/>
                            </a:schemeClr>
                          </a:solidFill>
                        </a:rPr>
                        <a:t>TR=486931</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RT=485s</a:t>
                      </a:r>
                    </a:p>
                    <a:p>
                      <a:pPr algn="ctr"/>
                      <a:r>
                        <a:rPr lang="en-US" dirty="0" smtClean="0">
                          <a:solidFill>
                            <a:schemeClr val="accent3">
                              <a:lumMod val="50000"/>
                            </a:schemeClr>
                          </a:solidFill>
                        </a:rPr>
                        <a:t>NT=120+11s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RT=1684</a:t>
                      </a:r>
                    </a:p>
                    <a:p>
                      <a:pPr algn="ctr"/>
                      <a:r>
                        <a:rPr lang="en-US" dirty="0" smtClean="0">
                          <a:solidFill>
                            <a:schemeClr val="accent3">
                              <a:lumMod val="50000"/>
                            </a:schemeClr>
                          </a:solidFill>
                        </a:rPr>
                        <a:t>NT=1200+110s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a:t>
                      </a:r>
                    </a:p>
                    <a:p>
                      <a:pPr algn="ctr"/>
                      <a:r>
                        <a:rPr lang="en-US" dirty="0" smtClean="0">
                          <a:solidFill>
                            <a:schemeClr val="accent3">
                              <a:lumMod val="50000"/>
                            </a:schemeClr>
                          </a:solidFill>
                        </a:rPr>
                        <a:t>NT&gt;1</a:t>
                      </a:r>
                      <a:r>
                        <a:rPr lang="en-US" baseline="0" dirty="0" smtClean="0">
                          <a:solidFill>
                            <a:schemeClr val="accent3">
                              <a:lumMod val="50000"/>
                            </a:schemeClr>
                          </a:solidFill>
                        </a:rPr>
                        <a:t> day</a:t>
                      </a:r>
                      <a:endParaRPr lang="en-US" dirty="0">
                        <a:solidFill>
                          <a:schemeClr val="accent3">
                            <a:lumMod val="50000"/>
                          </a:schemeClr>
                        </a:solidFill>
                      </a:endParaRPr>
                    </a:p>
                  </a:txBody>
                  <a:tcPr/>
                </a:tc>
              </a:tr>
              <a:tr h="635000">
                <a:tc>
                  <a:txBody>
                    <a:bodyPr/>
                    <a:lstStyle/>
                    <a:p>
                      <a:pPr algn="ctr"/>
                      <a:r>
                        <a:rPr lang="en-US" dirty="0" smtClean="0">
                          <a:solidFill>
                            <a:schemeClr val="accent3">
                              <a:lumMod val="50000"/>
                            </a:schemeClr>
                          </a:solidFill>
                        </a:rPr>
                        <a:t>Atlas flushed</a:t>
                      </a:r>
                    </a:p>
                    <a:p>
                      <a:pPr algn="ctr"/>
                      <a:r>
                        <a:rPr lang="en-US" dirty="0" smtClean="0">
                          <a:solidFill>
                            <a:schemeClr val="accent3">
                              <a:lumMod val="50000"/>
                            </a:schemeClr>
                          </a:solidFill>
                        </a:rPr>
                        <a:t>CA=ON</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RT=106s</a:t>
                      </a:r>
                    </a:p>
                    <a:p>
                      <a:pPr algn="ctr"/>
                      <a:r>
                        <a:rPr lang="en-US" dirty="0" smtClean="0">
                          <a:solidFill>
                            <a:schemeClr val="accent3">
                              <a:lumMod val="50000"/>
                            </a:schemeClr>
                          </a:solidFill>
                        </a:rPr>
                        <a:t>TR=45</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RT=117s</a:t>
                      </a:r>
                    </a:p>
                    <a:p>
                      <a:pPr algn="ctr"/>
                      <a:r>
                        <a:rPr lang="en-US" dirty="0" smtClean="0">
                          <a:solidFill>
                            <a:schemeClr val="accent3">
                              <a:lumMod val="50000"/>
                            </a:schemeClr>
                          </a:solidFill>
                        </a:rPr>
                        <a:t>NT=0.03+11s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RT=217s</a:t>
                      </a:r>
                    </a:p>
                    <a:p>
                      <a:pPr algn="ctr"/>
                      <a:r>
                        <a:rPr lang="en-US" dirty="0" smtClean="0">
                          <a:solidFill>
                            <a:schemeClr val="accent3">
                              <a:lumMod val="50000"/>
                            </a:schemeClr>
                          </a:solidFill>
                        </a:rPr>
                        <a:t>NT=0.1+110s</a:t>
                      </a:r>
                      <a:endParaRPr lang="en-US" dirty="0">
                        <a:solidFill>
                          <a:schemeClr val="accent3">
                            <a:lumMod val="50000"/>
                          </a:schemeClr>
                        </a:solidFill>
                      </a:endParaRPr>
                    </a:p>
                  </a:txBody>
                  <a:tcPr/>
                </a:tc>
                <a:tc>
                  <a:txBody>
                    <a:bodyPr/>
                    <a:lstStyle/>
                    <a:p>
                      <a:pPr algn="ctr"/>
                      <a:r>
                        <a:rPr lang="en-US" dirty="0" smtClean="0">
                          <a:solidFill>
                            <a:schemeClr val="accent3">
                              <a:lumMod val="50000"/>
                            </a:schemeClr>
                          </a:solidFill>
                        </a:rPr>
                        <a:t>RT=1231s</a:t>
                      </a:r>
                    </a:p>
                    <a:p>
                      <a:pPr algn="ctr"/>
                      <a:r>
                        <a:rPr lang="en-US" dirty="0" smtClean="0">
                          <a:solidFill>
                            <a:schemeClr val="accent3">
                              <a:lumMod val="50000"/>
                            </a:schemeClr>
                          </a:solidFill>
                        </a:rPr>
                        <a:t>NT=25+1100s</a:t>
                      </a:r>
                      <a:endParaRPr lang="en-US" dirty="0">
                        <a:solidFill>
                          <a:schemeClr val="accent3">
                            <a:lumMod val="50000"/>
                          </a:schemeClr>
                        </a:solidFill>
                      </a:endParaRPr>
                    </a:p>
                  </a:txBody>
                  <a:tcPr/>
                </a:tc>
              </a:tr>
            </a:tbl>
          </a:graphicData>
        </a:graphic>
      </p:graphicFrame>
      <p:sp>
        <p:nvSpPr>
          <p:cNvPr id="6" name="TextBox 5"/>
          <p:cNvSpPr txBox="1"/>
          <p:nvPr/>
        </p:nvSpPr>
        <p:spPr>
          <a:xfrm>
            <a:off x="495302" y="5880100"/>
            <a:ext cx="4437708" cy="646331"/>
          </a:xfrm>
          <a:prstGeom prst="rect">
            <a:avLst/>
          </a:prstGeom>
          <a:noFill/>
        </p:spPr>
        <p:txBody>
          <a:bodyPr wrap="none" rtlCol="0">
            <a:spAutoFit/>
          </a:bodyPr>
          <a:lstStyle/>
          <a:p>
            <a:r>
              <a:rPr lang="en-US" dirty="0" smtClean="0"/>
              <a:t>TR=Transactions</a:t>
            </a:r>
          </a:p>
          <a:p>
            <a:r>
              <a:rPr lang="en-US" dirty="0" smtClean="0"/>
              <a:t>NT=Network Time (latency + data transfer)</a:t>
            </a:r>
            <a:endParaRPr lang="en-US" dirty="0"/>
          </a:p>
        </p:txBody>
      </p:sp>
      <p:sp>
        <p:nvSpPr>
          <p:cNvPr id="7" name="TextBox 6"/>
          <p:cNvSpPr txBox="1"/>
          <p:nvPr/>
        </p:nvSpPr>
        <p:spPr>
          <a:xfrm>
            <a:off x="317500" y="1761564"/>
            <a:ext cx="7047422" cy="646331"/>
          </a:xfrm>
          <a:prstGeom prst="rect">
            <a:avLst/>
          </a:prstGeom>
          <a:noFill/>
        </p:spPr>
        <p:txBody>
          <a:bodyPr wrap="none" rtlCol="0">
            <a:spAutoFit/>
          </a:bodyPr>
          <a:lstStyle/>
          <a:p>
            <a:r>
              <a:rPr lang="en-US" dirty="0" err="1" smtClean="0"/>
              <a:t>f</a:t>
            </a:r>
            <a:r>
              <a:rPr lang="en-US" dirty="0" smtClean="0"/>
              <a:t> = TFile::Open("http://root.cern.ch/files/AOD.067184.big.pool_4.root")</a:t>
            </a:r>
          </a:p>
          <a:p>
            <a:r>
              <a:rPr lang="en-US" dirty="0" err="1" smtClean="0"/>
              <a:t>f</a:t>
            </a:r>
            <a:r>
              <a:rPr lang="en-US" dirty="0" smtClean="0"/>
              <a:t> = </a:t>
            </a:r>
            <a:r>
              <a:rPr lang="en-US" dirty="0" err="1" smtClean="0"/>
              <a:t>TFile::Open("http://root.cern.ch/files/atlasFlushed.root</a:t>
            </a:r>
            <a:r>
              <a:rPr lang="en-US" dirty="0" smtClean="0"/>
              <a:t>")</a:t>
            </a:r>
            <a:endParaRPr lang="en-US" dirty="0"/>
          </a:p>
        </p:txBody>
      </p:sp>
      <p:sp>
        <p:nvSpPr>
          <p:cNvPr id="8" name="Rounded Rectangular Callout 7"/>
          <p:cNvSpPr/>
          <p:nvPr/>
        </p:nvSpPr>
        <p:spPr>
          <a:xfrm>
            <a:off x="7364922" y="1460500"/>
            <a:ext cx="1779078" cy="647700"/>
          </a:xfrm>
          <a:prstGeom prst="wedgeRoundRectCallout">
            <a:avLst>
              <a:gd name="adj1" fmla="val -61523"/>
              <a:gd name="adj2" fmla="val 6838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Same results with </a:t>
            </a:r>
            <a:r>
              <a:rPr lang="en-US" dirty="0" err="1" smtClean="0"/>
              <a:t>xrootd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Parallelogram 22"/>
          <p:cNvSpPr/>
          <p:nvPr/>
        </p:nvSpPr>
        <p:spPr>
          <a:xfrm>
            <a:off x="5435600" y="1752600"/>
            <a:ext cx="469900" cy="355600"/>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gular Pentagon 21"/>
          <p:cNvSpPr/>
          <p:nvPr/>
        </p:nvSpPr>
        <p:spPr>
          <a:xfrm>
            <a:off x="4570414" y="1752600"/>
            <a:ext cx="497630" cy="3556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rapezoid 20"/>
          <p:cNvSpPr/>
          <p:nvPr/>
        </p:nvSpPr>
        <p:spPr>
          <a:xfrm>
            <a:off x="3835400" y="1752600"/>
            <a:ext cx="266700" cy="355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336055" y="1752600"/>
            <a:ext cx="546845" cy="355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79462" y="107577"/>
            <a:ext cx="7581901" cy="1200523"/>
          </a:xfrm>
        </p:spPr>
        <p:txBody>
          <a:bodyPr/>
          <a:lstStyle/>
          <a:p>
            <a:r>
              <a:rPr lang="en-US" dirty="0" smtClean="0"/>
              <a:t>Important factors</a:t>
            </a:r>
            <a:endParaRPr lang="en-US" dirty="0"/>
          </a:p>
        </p:txBody>
      </p:sp>
      <p:sp>
        <p:nvSpPr>
          <p:cNvPr id="5" name="Can 4"/>
          <p:cNvSpPr/>
          <p:nvPr/>
        </p:nvSpPr>
        <p:spPr>
          <a:xfrm>
            <a:off x="5740400" y="5313402"/>
            <a:ext cx="1498600" cy="10033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Local</a:t>
            </a:r>
          </a:p>
          <a:p>
            <a:pPr algn="ctr"/>
            <a:r>
              <a:rPr lang="en-US" dirty="0" smtClean="0"/>
              <a:t>Disk file</a:t>
            </a:r>
            <a:endParaRPr lang="en-US" dirty="0"/>
          </a:p>
        </p:txBody>
      </p:sp>
      <p:sp>
        <p:nvSpPr>
          <p:cNvPr id="6" name="Can 5"/>
          <p:cNvSpPr/>
          <p:nvPr/>
        </p:nvSpPr>
        <p:spPr>
          <a:xfrm>
            <a:off x="779462" y="5334000"/>
            <a:ext cx="1498600" cy="10033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Remote</a:t>
            </a:r>
          </a:p>
          <a:p>
            <a:pPr algn="ctr"/>
            <a:r>
              <a:rPr lang="en-US" dirty="0" smtClean="0"/>
              <a:t>Disk file</a:t>
            </a:r>
            <a:endParaRPr lang="en-US" dirty="0"/>
          </a:p>
        </p:txBody>
      </p:sp>
      <p:sp>
        <p:nvSpPr>
          <p:cNvPr id="7" name="Lightning Bolt 6"/>
          <p:cNvSpPr/>
          <p:nvPr/>
        </p:nvSpPr>
        <p:spPr>
          <a:xfrm rot="15601122">
            <a:off x="3161446" y="3968143"/>
            <a:ext cx="891366" cy="2399965"/>
          </a:xfrm>
          <a:prstGeom prst="lightningBol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a:off x="4406900" y="3949700"/>
            <a:ext cx="24130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Zipped buffer</a:t>
            </a:r>
            <a:endParaRPr lang="en-US" dirty="0"/>
          </a:p>
        </p:txBody>
      </p:sp>
      <p:sp>
        <p:nvSpPr>
          <p:cNvPr id="11" name="Rectangle 10"/>
          <p:cNvSpPr/>
          <p:nvPr/>
        </p:nvSpPr>
        <p:spPr>
          <a:xfrm>
            <a:off x="673100" y="3251200"/>
            <a:ext cx="37338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Unzipped buffer</a:t>
            </a:r>
            <a:endParaRPr lang="en-US" dirty="0"/>
          </a:p>
        </p:txBody>
      </p:sp>
      <p:cxnSp>
        <p:nvCxnSpPr>
          <p:cNvPr id="13" name="Straight Arrow Connector 12"/>
          <p:cNvCxnSpPr>
            <a:stCxn id="4" idx="2"/>
          </p:cNvCxnSpPr>
          <p:nvPr/>
        </p:nvCxnSpPr>
        <p:spPr>
          <a:xfrm rot="5400000">
            <a:off x="3898107" y="1245394"/>
            <a:ext cx="609600" cy="735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4" idx="2"/>
          </p:cNvCxnSpPr>
          <p:nvPr/>
        </p:nvCxnSpPr>
        <p:spPr>
          <a:xfrm rot="16200000" flipH="1">
            <a:off x="4437856" y="1440656"/>
            <a:ext cx="609601" cy="344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2"/>
          </p:cNvCxnSpPr>
          <p:nvPr/>
        </p:nvCxnSpPr>
        <p:spPr>
          <a:xfrm rot="16200000" flipH="1">
            <a:off x="4869656" y="1008856"/>
            <a:ext cx="444500" cy="1042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2"/>
          </p:cNvCxnSpPr>
          <p:nvPr/>
        </p:nvCxnSpPr>
        <p:spPr>
          <a:xfrm rot="5400000">
            <a:off x="3307557" y="654844"/>
            <a:ext cx="609601" cy="1916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1955056" y="20320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107456" y="21844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259856" y="23368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412256" y="24892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564656" y="26416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717056" y="2794000"/>
            <a:ext cx="380999"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rapezoid 29"/>
          <p:cNvSpPr/>
          <p:nvPr/>
        </p:nvSpPr>
        <p:spPr>
          <a:xfrm>
            <a:off x="3683000" y="19177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rapezoid 31"/>
          <p:cNvSpPr/>
          <p:nvPr/>
        </p:nvSpPr>
        <p:spPr>
          <a:xfrm>
            <a:off x="3835400" y="20701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rapezoid 32"/>
          <p:cNvSpPr/>
          <p:nvPr/>
        </p:nvSpPr>
        <p:spPr>
          <a:xfrm>
            <a:off x="3987800" y="22225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rapezoid 33"/>
          <p:cNvSpPr/>
          <p:nvPr/>
        </p:nvSpPr>
        <p:spPr>
          <a:xfrm>
            <a:off x="4140200" y="23749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rapezoid 34"/>
          <p:cNvSpPr/>
          <p:nvPr/>
        </p:nvSpPr>
        <p:spPr>
          <a:xfrm>
            <a:off x="4292600" y="2527301"/>
            <a:ext cx="152400" cy="228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gular Pentagon 35"/>
          <p:cNvSpPr/>
          <p:nvPr/>
        </p:nvSpPr>
        <p:spPr>
          <a:xfrm>
            <a:off x="4609356" y="2070101"/>
            <a:ext cx="305544" cy="1524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gular Pentagon 36"/>
          <p:cNvSpPr/>
          <p:nvPr/>
        </p:nvSpPr>
        <p:spPr>
          <a:xfrm>
            <a:off x="4761756" y="2222501"/>
            <a:ext cx="305544" cy="1524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gular Pentagon 37"/>
          <p:cNvSpPr/>
          <p:nvPr/>
        </p:nvSpPr>
        <p:spPr>
          <a:xfrm>
            <a:off x="4914156" y="2374901"/>
            <a:ext cx="305544" cy="1524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38"/>
          <p:cNvSpPr/>
          <p:nvPr/>
        </p:nvSpPr>
        <p:spPr>
          <a:xfrm>
            <a:off x="5588000" y="20701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Parallelogram 39"/>
          <p:cNvSpPr/>
          <p:nvPr/>
        </p:nvSpPr>
        <p:spPr>
          <a:xfrm>
            <a:off x="5740400" y="22225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Parallelogram 40"/>
          <p:cNvSpPr/>
          <p:nvPr/>
        </p:nvSpPr>
        <p:spPr>
          <a:xfrm>
            <a:off x="5892800" y="23749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Parallelogram 41"/>
          <p:cNvSpPr/>
          <p:nvPr/>
        </p:nvSpPr>
        <p:spPr>
          <a:xfrm>
            <a:off x="6045200" y="25273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Parallelogram 42"/>
          <p:cNvSpPr/>
          <p:nvPr/>
        </p:nvSpPr>
        <p:spPr>
          <a:xfrm>
            <a:off x="6197600" y="26797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Parallelogram 43"/>
          <p:cNvSpPr/>
          <p:nvPr/>
        </p:nvSpPr>
        <p:spPr>
          <a:xfrm>
            <a:off x="6350000" y="2832100"/>
            <a:ext cx="317500" cy="190499"/>
          </a:xfrm>
          <a:prstGeom prst="parallelogram">
            <a:avLst>
              <a:gd name="adj" fmla="val 60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flipV="1">
            <a:off x="4140200" y="2755901"/>
            <a:ext cx="1765300" cy="49529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3683000" y="2451101"/>
            <a:ext cx="1078756" cy="80009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945655" y="2489200"/>
            <a:ext cx="889745" cy="762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1498600" y="2679700"/>
            <a:ext cx="837455" cy="5715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 idx="1"/>
          </p:cNvCxnSpPr>
          <p:nvPr/>
        </p:nvCxnSpPr>
        <p:spPr>
          <a:xfrm rot="16200000" flipV="1">
            <a:off x="5947549" y="4771251"/>
            <a:ext cx="639802" cy="444500"/>
          </a:xfrm>
          <a:prstGeom prst="straightConnector1">
            <a:avLst/>
          </a:prstGeom>
          <a:ln w="5715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8" idx="0"/>
          </p:cNvCxnSpPr>
          <p:nvPr/>
        </p:nvCxnSpPr>
        <p:spPr>
          <a:xfrm rot="16200000" flipV="1">
            <a:off x="4971677" y="3307977"/>
            <a:ext cx="279402" cy="100404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825500" y="3403600"/>
            <a:ext cx="37338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Unzipped buffer</a:t>
            </a:r>
            <a:endParaRPr lang="en-US" dirty="0"/>
          </a:p>
        </p:txBody>
      </p:sp>
      <p:sp>
        <p:nvSpPr>
          <p:cNvPr id="58" name="Rectangle 57"/>
          <p:cNvSpPr/>
          <p:nvPr/>
        </p:nvSpPr>
        <p:spPr>
          <a:xfrm>
            <a:off x="4559300" y="4102100"/>
            <a:ext cx="24130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Zipped buffer</a:t>
            </a:r>
            <a:endParaRPr lang="en-US" dirty="0"/>
          </a:p>
        </p:txBody>
      </p:sp>
      <p:sp>
        <p:nvSpPr>
          <p:cNvPr id="59" name="Rectangle 58"/>
          <p:cNvSpPr/>
          <p:nvPr/>
        </p:nvSpPr>
        <p:spPr>
          <a:xfrm>
            <a:off x="4711700" y="4254500"/>
            <a:ext cx="2413000" cy="266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Zipped buffer</a:t>
            </a:r>
            <a:endParaRPr lang="en-US" dirty="0"/>
          </a:p>
        </p:txBody>
      </p:sp>
      <p:sp>
        <p:nvSpPr>
          <p:cNvPr id="63" name="TextBox 62"/>
          <p:cNvSpPr txBox="1"/>
          <p:nvPr/>
        </p:nvSpPr>
        <p:spPr>
          <a:xfrm rot="19830222">
            <a:off x="3173886" y="5403649"/>
            <a:ext cx="1018227" cy="369332"/>
          </a:xfrm>
          <a:prstGeom prst="rect">
            <a:avLst/>
          </a:prstGeom>
          <a:noFill/>
        </p:spPr>
        <p:txBody>
          <a:bodyPr wrap="none" rtlCol="0">
            <a:spAutoFit/>
          </a:bodyPr>
          <a:lstStyle/>
          <a:p>
            <a:r>
              <a:rPr lang="en-US" dirty="0" smtClean="0"/>
              <a:t>network</a:t>
            </a:r>
            <a:endParaRPr lang="en-US" dirty="0"/>
          </a:p>
        </p:txBody>
      </p:sp>
      <p:sp>
        <p:nvSpPr>
          <p:cNvPr id="64" name="TextBox 63"/>
          <p:cNvSpPr txBox="1"/>
          <p:nvPr/>
        </p:nvSpPr>
        <p:spPr>
          <a:xfrm>
            <a:off x="6057900" y="1461869"/>
            <a:ext cx="1270000" cy="646331"/>
          </a:xfrm>
          <a:prstGeom prst="rect">
            <a:avLst/>
          </a:prstGeom>
          <a:noFill/>
        </p:spPr>
        <p:txBody>
          <a:bodyPr wrap="square" rtlCol="0">
            <a:spAutoFit/>
          </a:bodyPr>
          <a:lstStyle/>
          <a:p>
            <a:pPr algn="ctr"/>
            <a:r>
              <a:rPr lang="en-US" dirty="0" smtClean="0"/>
              <a:t>Objects</a:t>
            </a:r>
          </a:p>
          <a:p>
            <a:pPr algn="ctr"/>
            <a:r>
              <a:rPr lang="en-US" dirty="0" smtClean="0"/>
              <a:t>in memory</a:t>
            </a:r>
            <a:endParaRPr lang="en-US" dirty="0"/>
          </a:p>
        </p:txBody>
      </p:sp>
      <p:sp>
        <p:nvSpPr>
          <p:cNvPr id="47" name="Oval 46"/>
          <p:cNvSpPr/>
          <p:nvPr/>
        </p:nvSpPr>
        <p:spPr>
          <a:xfrm rot="20794129">
            <a:off x="313010" y="3879300"/>
            <a:ext cx="8301788" cy="3079500"/>
          </a:xfrm>
          <a:prstGeom prst="ellipse">
            <a:avLst/>
          </a:prstGeom>
          <a:noFill/>
          <a:ln w="762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rot="20979086">
            <a:off x="169112" y="1461869"/>
            <a:ext cx="7158788" cy="2487831"/>
          </a:xfrm>
          <a:prstGeom prst="ellipse">
            <a:avLst/>
          </a:prstGeom>
          <a:noFill/>
          <a:ln w="28575" cap="flat" cmpd="sng" algn="ctr">
            <a:solidFill>
              <a:schemeClr val="accent2">
                <a:lumMod val="60000"/>
                <a:lumOff val="4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rot="816374">
            <a:off x="313888" y="2964226"/>
            <a:ext cx="7266540" cy="1748072"/>
          </a:xfrm>
          <a:prstGeom prst="ellipse">
            <a:avLst/>
          </a:prstGeom>
          <a:noFill/>
          <a:ln w="38100" cap="flat" cmpd="sng" algn="ctr">
            <a:solidFill>
              <a:schemeClr val="accent3"/>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ular Callout 52"/>
          <p:cNvSpPr/>
          <p:nvPr/>
        </p:nvSpPr>
        <p:spPr>
          <a:xfrm>
            <a:off x="7124701" y="2870199"/>
            <a:ext cx="2019300" cy="1079501"/>
          </a:xfrm>
          <a:prstGeom prst="wedgeRoundRectCallout">
            <a:avLst>
              <a:gd name="adj1" fmla="val -71147"/>
              <a:gd name="adj2" fmla="val 4602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Parallel unzip</a:t>
            </a:r>
          </a:p>
          <a:p>
            <a:pPr algn="ctr"/>
            <a:r>
              <a:rPr lang="en-US" dirty="0" smtClean="0"/>
              <a:t>Implemented in 5.25/04</a:t>
            </a:r>
            <a:endParaRPr lang="en-US" dirty="0"/>
          </a:p>
        </p:txBody>
      </p:sp>
      <p:sp>
        <p:nvSpPr>
          <p:cNvPr id="55" name="Rounded Rectangular Callout 54"/>
          <p:cNvSpPr/>
          <p:nvPr/>
        </p:nvSpPr>
        <p:spPr>
          <a:xfrm>
            <a:off x="7684077" y="1308099"/>
            <a:ext cx="1174842" cy="762001"/>
          </a:xfrm>
          <a:prstGeom prst="wedgeRoundRectCallout">
            <a:avLst>
              <a:gd name="adj1" fmla="val -79207"/>
              <a:gd name="adj2" fmla="val 6083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Ideas to improve </a:t>
            </a:r>
            <a:r>
              <a:rPr lang="en-US" dirty="0" err="1" smtClean="0"/>
              <a:t>cpu</a:t>
            </a:r>
            <a:r>
              <a:rPr lang="en-US" dirty="0" smtClean="0"/>
              <a:t> time</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normAutofit lnSpcReduction="10000"/>
          </a:bodyPr>
          <a:lstStyle/>
          <a:p>
            <a:r>
              <a:rPr lang="en-US" dirty="0" smtClean="0"/>
              <a:t>Use of the </a:t>
            </a:r>
            <a:r>
              <a:rPr lang="en-US" dirty="0" err="1" smtClean="0">
                <a:solidFill>
                  <a:srgbClr val="F2D908"/>
                </a:solidFill>
              </a:rPr>
              <a:t>TreeCache</a:t>
            </a:r>
            <a:r>
              <a:rPr lang="en-US" dirty="0" smtClean="0">
                <a:solidFill>
                  <a:srgbClr val="F2D908"/>
                </a:solidFill>
              </a:rPr>
              <a:t> </a:t>
            </a:r>
            <a:r>
              <a:rPr lang="en-US" dirty="0" smtClean="0"/>
              <a:t>is  essential, even with local files</a:t>
            </a:r>
          </a:p>
          <a:p>
            <a:r>
              <a:rPr lang="en-US" dirty="0" smtClean="0"/>
              <a:t>Flushing buffers at regular intervals help a lot</a:t>
            </a:r>
          </a:p>
          <a:p>
            <a:r>
              <a:rPr lang="en-US" dirty="0" smtClean="0"/>
              <a:t>In ROOT 5.25/04, </a:t>
            </a:r>
            <a:r>
              <a:rPr lang="en-US" dirty="0" err="1" smtClean="0">
                <a:solidFill>
                  <a:srgbClr val="F2D908"/>
                </a:solidFill>
              </a:rPr>
              <a:t>FlushBaskets</a:t>
            </a:r>
            <a:r>
              <a:rPr lang="en-US" dirty="0" smtClean="0">
                <a:solidFill>
                  <a:srgbClr val="F2D908"/>
                </a:solidFill>
              </a:rPr>
              <a:t> </a:t>
            </a:r>
            <a:r>
              <a:rPr lang="en-US" dirty="0" smtClean="0"/>
              <a:t>is ON by default and also an automatic basket buffer optimization.</a:t>
            </a:r>
          </a:p>
          <a:p>
            <a:r>
              <a:rPr lang="en-US" dirty="0" smtClean="0"/>
              <a:t>In ROOT 5.25/04 a simplified interface to </a:t>
            </a:r>
            <a:r>
              <a:rPr lang="en-US" dirty="0" err="1" smtClean="0"/>
              <a:t>TreeCache</a:t>
            </a:r>
            <a:r>
              <a:rPr lang="en-US" dirty="0" smtClean="0"/>
              <a:t> is provided via </a:t>
            </a:r>
            <a:r>
              <a:rPr lang="en-US" dirty="0" err="1" smtClean="0"/>
              <a:t>TTree</a:t>
            </a:r>
            <a:r>
              <a:rPr lang="en-US" dirty="0" smtClean="0"/>
              <a:t>.</a:t>
            </a:r>
          </a:p>
          <a:p>
            <a:r>
              <a:rPr lang="en-US" dirty="0" smtClean="0"/>
              <a:t>Files written with 5.25/04 will be faster to read</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a:t>
            </a:r>
            <a:endParaRPr lang="en-US" dirty="0"/>
          </a:p>
        </p:txBody>
      </p:sp>
      <p:sp>
        <p:nvSpPr>
          <p:cNvPr id="3" name="Content Placeholder 2"/>
          <p:cNvSpPr>
            <a:spLocks noGrp="1"/>
          </p:cNvSpPr>
          <p:nvPr>
            <p:ph idx="1"/>
          </p:nvPr>
        </p:nvSpPr>
        <p:spPr/>
        <p:txBody>
          <a:bodyPr/>
          <a:lstStyle/>
          <a:p>
            <a:r>
              <a:rPr lang="en-US" dirty="0" smtClean="0"/>
              <a:t>Version 5.26 will be released on December 15.</a:t>
            </a:r>
          </a:p>
          <a:p>
            <a:r>
              <a:rPr lang="en-US" dirty="0" smtClean="0"/>
              <a:t>This version is back compatible with 5.22 and 5.24.</a:t>
            </a:r>
          </a:p>
          <a:p>
            <a:r>
              <a:rPr lang="en-US" dirty="0" smtClean="0"/>
              <a:t>We hope that collaborations will move soon to this new version.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pitchFamily="-106" charset="-128"/>
                <a:cs typeface="ＭＳ Ｐゴシック" pitchFamily="-106" charset="-128"/>
              </a:rPr>
              <a:t>TFile::ls</a:t>
            </a:r>
          </a:p>
        </p:txBody>
      </p:sp>
      <p:sp>
        <p:nvSpPr>
          <p:cNvPr id="3" name="Date Placeholder 2"/>
          <p:cNvSpPr>
            <a:spLocks noGrp="1"/>
          </p:cNvSpPr>
          <p:nvPr>
            <p:ph type="dt" sz="quarter" idx="10"/>
          </p:nvPr>
        </p:nvSpPr>
        <p:spPr/>
        <p:txBody>
          <a:bodyPr/>
          <a:lstStyle/>
          <a:p>
            <a:r>
              <a:rPr lang="en-US" smtClean="0"/>
              <a:t> Rene Brun </a:t>
            </a:r>
          </a:p>
        </p:txBody>
      </p:sp>
      <p:sp>
        <p:nvSpPr>
          <p:cNvPr id="4" name="Footer Placeholder 3"/>
          <p:cNvSpPr>
            <a:spLocks noGrp="1"/>
          </p:cNvSpPr>
          <p:nvPr>
            <p:ph type="ftr" sz="quarter" idx="11"/>
          </p:nvPr>
        </p:nvSpPr>
        <p:spPr/>
        <p:txBody>
          <a:bodyPr/>
          <a:lstStyle/>
          <a:p>
            <a:r>
              <a:rPr lang="en-US" smtClean="0"/>
              <a:t>Challenges in Long Term Computing Models</a:t>
            </a:r>
          </a:p>
        </p:txBody>
      </p:sp>
      <p:sp>
        <p:nvSpPr>
          <p:cNvPr id="5" name="Slide Number Placeholder 4"/>
          <p:cNvSpPr>
            <a:spLocks noGrp="1"/>
          </p:cNvSpPr>
          <p:nvPr>
            <p:ph type="sldNum" sz="quarter" idx="12"/>
          </p:nvPr>
        </p:nvSpPr>
        <p:spPr/>
        <p:txBody>
          <a:bodyPr/>
          <a:lstStyle/>
          <a:p>
            <a:fld id="{43604E6B-CD96-494E-9F40-9E3BD061D9CA}" type="slidenum">
              <a:rPr lang="en-US" smtClean="0"/>
              <a:pPr/>
              <a:t>6</a:t>
            </a:fld>
            <a:endParaRPr lang="en-US" smtClean="0"/>
          </a:p>
        </p:txBody>
      </p:sp>
      <p:sp>
        <p:nvSpPr>
          <p:cNvPr id="7" name="Rectangle 6"/>
          <p:cNvSpPr/>
          <p:nvPr/>
        </p:nvSpPr>
        <p:spPr>
          <a:xfrm>
            <a:off x="914400" y="1577975"/>
            <a:ext cx="5334000" cy="4778375"/>
          </a:xfrm>
          <a:prstGeom prst="rect">
            <a:avLst/>
          </a:prstGeom>
          <a:solidFill>
            <a:srgbClr val="B0C3C9"/>
          </a:solidFill>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r>
              <a:rPr lang="en-US" sz="1000">
                <a:solidFill>
                  <a:srgbClr val="FF0000"/>
                </a:solidFill>
                <a:latin typeface="Courier" pitchFamily="-106" charset="0"/>
                <a:ea typeface="Courier" pitchFamily="-106" charset="0"/>
                <a:cs typeface="Courier" pitchFamily="-106" charset="0"/>
              </a:rPr>
              <a:t>root [3] </a:t>
            </a:r>
            <a:r>
              <a:rPr lang="en-US" sz="1000">
                <a:solidFill>
                  <a:srgbClr val="0000FF"/>
                </a:solidFill>
                <a:latin typeface="Courier" pitchFamily="-106" charset="0"/>
                <a:ea typeface="Courier" pitchFamily="-106" charset="0"/>
                <a:cs typeface="Courier" pitchFamily="-106" charset="0"/>
              </a:rPr>
              <a:t>falice-&gt;ls()</a:t>
            </a:r>
          </a:p>
          <a:p>
            <a:r>
              <a:rPr lang="en-US" sz="1000">
                <a:solidFill>
                  <a:srgbClr val="000000"/>
                </a:solidFill>
                <a:latin typeface="Courier" pitchFamily="-106" charset="0"/>
                <a:ea typeface="Courier" pitchFamily="-106" charset="0"/>
                <a:cs typeface="Courier" pitchFamily="-106" charset="0"/>
              </a:rPr>
              <a:t>  KEY: TH1D     logTRD_backfit;1</a:t>
            </a:r>
          </a:p>
          <a:p>
            <a:r>
              <a:rPr lang="en-US" sz="1000">
                <a:solidFill>
                  <a:srgbClr val="000000"/>
                </a:solidFill>
                <a:latin typeface="Courier" pitchFamily="-106" charset="0"/>
                <a:ea typeface="Courier" pitchFamily="-106" charset="0"/>
                <a:cs typeface="Courier" pitchFamily="-106" charset="0"/>
              </a:rPr>
              <a:t>  KEY: TH1D     logTRD_refit;1</a:t>
            </a:r>
          </a:p>
          <a:p>
            <a:r>
              <a:rPr lang="en-US" sz="1000">
                <a:solidFill>
                  <a:srgbClr val="000000"/>
                </a:solidFill>
                <a:latin typeface="Courier" pitchFamily="-106" charset="0"/>
                <a:ea typeface="Courier" pitchFamily="-106" charset="0"/>
                <a:cs typeface="Courier" pitchFamily="-106" charset="0"/>
              </a:rPr>
              <a:t>  KEY: TH1D     logTRD_clSearch;1</a:t>
            </a:r>
          </a:p>
          <a:p>
            <a:r>
              <a:rPr lang="en-US" sz="1000">
                <a:solidFill>
                  <a:srgbClr val="000000"/>
                </a:solidFill>
                <a:latin typeface="Courier" pitchFamily="-106" charset="0"/>
                <a:ea typeface="Courier" pitchFamily="-106" charset="0"/>
                <a:cs typeface="Courier" pitchFamily="-106" charset="0"/>
              </a:rPr>
              <a:t>  KEY: TH1D     logTRD_X;1</a:t>
            </a:r>
          </a:p>
          <a:p>
            <a:r>
              <a:rPr lang="en-US" sz="1000">
                <a:solidFill>
                  <a:srgbClr val="000000"/>
                </a:solidFill>
                <a:latin typeface="Courier" pitchFamily="-106" charset="0"/>
                <a:ea typeface="Courier" pitchFamily="-106" charset="0"/>
                <a:cs typeface="Courier" pitchFamily="-106" charset="0"/>
              </a:rPr>
              <a:t>  KEY: TH1D     logTRD_ncl;1</a:t>
            </a:r>
          </a:p>
          <a:p>
            <a:r>
              <a:rPr lang="en-US" sz="1000">
                <a:solidFill>
                  <a:srgbClr val="000000"/>
                </a:solidFill>
                <a:latin typeface="Courier" pitchFamily="-106" charset="0"/>
                <a:ea typeface="Courier" pitchFamily="-106" charset="0"/>
                <a:cs typeface="Courier" pitchFamily="-106" charset="0"/>
              </a:rPr>
              <a:t>  KEY: TH1D     logTRD_nclTrack;1</a:t>
            </a:r>
          </a:p>
          <a:p>
            <a:r>
              <a:rPr lang="en-US" sz="1000">
                <a:solidFill>
                  <a:srgbClr val="000000"/>
                </a:solidFill>
                <a:latin typeface="Courier" pitchFamily="-106" charset="0"/>
                <a:ea typeface="Courier" pitchFamily="-106" charset="0"/>
                <a:cs typeface="Courier" pitchFamily="-106" charset="0"/>
              </a:rPr>
              <a:t>  KEY: TH1D     logTRD_minYPos;1</a:t>
            </a:r>
          </a:p>
          <a:p>
            <a:r>
              <a:rPr lang="en-US" sz="1000">
                <a:solidFill>
                  <a:srgbClr val="000000"/>
                </a:solidFill>
                <a:latin typeface="Courier" pitchFamily="-106" charset="0"/>
                <a:ea typeface="Courier" pitchFamily="-106" charset="0"/>
                <a:cs typeface="Courier" pitchFamily="-106" charset="0"/>
              </a:rPr>
              <a:t>  KEY: TH1D     logTRD_minYNeg;1</a:t>
            </a:r>
          </a:p>
          <a:p>
            <a:r>
              <a:rPr lang="en-US" sz="1000">
                <a:solidFill>
                  <a:srgbClr val="000000"/>
                </a:solidFill>
                <a:latin typeface="Courier" pitchFamily="-106" charset="0"/>
                <a:ea typeface="Courier" pitchFamily="-106" charset="0"/>
                <a:cs typeface="Courier" pitchFamily="-106" charset="0"/>
              </a:rPr>
              <a:t>  KEY: TH2D     logTRD_minD;1</a:t>
            </a:r>
          </a:p>
          <a:p>
            <a:r>
              <a:rPr lang="en-US" sz="1000">
                <a:solidFill>
                  <a:srgbClr val="000000"/>
                </a:solidFill>
                <a:latin typeface="Courier" pitchFamily="-106" charset="0"/>
                <a:ea typeface="Courier" pitchFamily="-106" charset="0"/>
                <a:cs typeface="Courier" pitchFamily="-106" charset="0"/>
              </a:rPr>
              <a:t>  KEY: TH1D     logTRD_minZ;1</a:t>
            </a:r>
          </a:p>
          <a:p>
            <a:r>
              <a:rPr lang="en-US" sz="1000">
                <a:solidFill>
                  <a:srgbClr val="000000"/>
                </a:solidFill>
                <a:latin typeface="Courier" pitchFamily="-106" charset="0"/>
                <a:ea typeface="Courier" pitchFamily="-106" charset="0"/>
                <a:cs typeface="Courier" pitchFamily="-106" charset="0"/>
              </a:rPr>
              <a:t>  KEY: TH1D     logTRD_deltaX;1</a:t>
            </a:r>
          </a:p>
          <a:p>
            <a:r>
              <a:rPr lang="en-US" sz="1000">
                <a:solidFill>
                  <a:srgbClr val="000000"/>
                </a:solidFill>
                <a:latin typeface="Courier" pitchFamily="-106" charset="0"/>
                <a:ea typeface="Courier" pitchFamily="-106" charset="0"/>
                <a:cs typeface="Courier" pitchFamily="-106" charset="0"/>
              </a:rPr>
              <a:t>  KEY: TH1D     logTRD_xCl;1</a:t>
            </a:r>
          </a:p>
          <a:p>
            <a:r>
              <a:rPr lang="en-US" sz="1000">
                <a:solidFill>
                  <a:srgbClr val="000000"/>
                </a:solidFill>
                <a:latin typeface="Courier" pitchFamily="-106" charset="0"/>
                <a:ea typeface="Courier" pitchFamily="-106" charset="0"/>
                <a:cs typeface="Courier" pitchFamily="-106" charset="0"/>
              </a:rPr>
              <a:t>  KEY: TH1D     logTRD_clY;1</a:t>
            </a:r>
          </a:p>
          <a:p>
            <a:r>
              <a:rPr lang="en-US" sz="1000">
                <a:solidFill>
                  <a:srgbClr val="000000"/>
                </a:solidFill>
                <a:latin typeface="Courier" pitchFamily="-106" charset="0"/>
                <a:ea typeface="Courier" pitchFamily="-106" charset="0"/>
                <a:cs typeface="Courier" pitchFamily="-106" charset="0"/>
              </a:rPr>
              <a:t>  KEY: TH1D     logTRD_clZ;1</a:t>
            </a:r>
          </a:p>
          <a:p>
            <a:r>
              <a:rPr lang="en-US" sz="1000">
                <a:solidFill>
                  <a:srgbClr val="000000"/>
                </a:solidFill>
                <a:latin typeface="Courier" pitchFamily="-106" charset="0"/>
                <a:ea typeface="Courier" pitchFamily="-106" charset="0"/>
                <a:cs typeface="Courier" pitchFamily="-106" charset="0"/>
              </a:rPr>
              <a:t>  KEY: TH1D     logTRD_clB;1</a:t>
            </a:r>
          </a:p>
          <a:p>
            <a:r>
              <a:rPr lang="en-US" sz="1000">
                <a:solidFill>
                  <a:srgbClr val="000000"/>
                </a:solidFill>
                <a:latin typeface="Courier" pitchFamily="-106" charset="0"/>
                <a:ea typeface="Courier" pitchFamily="-106" charset="0"/>
                <a:cs typeface="Courier" pitchFamily="-106" charset="0"/>
              </a:rPr>
              <a:t>  KEY: TH1D     logTRD_clG;1</a:t>
            </a:r>
          </a:p>
          <a:p>
            <a:r>
              <a:rPr lang="en-US" sz="1000">
                <a:solidFill>
                  <a:srgbClr val="000000"/>
                </a:solidFill>
                <a:latin typeface="Courier" pitchFamily="-106" charset="0"/>
                <a:ea typeface="Courier" pitchFamily="-106" charset="0"/>
                <a:cs typeface="Courier" pitchFamily="-106" charset="0"/>
              </a:rPr>
              <a:t>  KEY: TTree    esdTree;1       Tree with ESD objects</a:t>
            </a:r>
          </a:p>
          <a:p>
            <a:r>
              <a:rPr lang="en-US" sz="1000">
                <a:solidFill>
                  <a:srgbClr val="000000"/>
                </a:solidFill>
                <a:latin typeface="Courier" pitchFamily="-106" charset="0"/>
                <a:ea typeface="Courier" pitchFamily="-106" charset="0"/>
                <a:cs typeface="Courier" pitchFamily="-106" charset="0"/>
              </a:rPr>
              <a:t>  KEY: TTree    HLTesdTree;1    Tree with HLT ESD objects</a:t>
            </a:r>
          </a:p>
          <a:p>
            <a:r>
              <a:rPr lang="en-US" sz="1000">
                <a:solidFill>
                  <a:srgbClr val="000000"/>
                </a:solidFill>
                <a:latin typeface="Courier" pitchFamily="-106" charset="0"/>
                <a:ea typeface="Courier" pitchFamily="-106" charset="0"/>
                <a:cs typeface="Courier" pitchFamily="-106" charset="0"/>
              </a:rPr>
              <a:t>  KEY: TH2F     TOFDig_ClusMap;1</a:t>
            </a:r>
          </a:p>
          <a:p>
            <a:r>
              <a:rPr lang="en-US" sz="1000">
                <a:solidFill>
                  <a:srgbClr val="000000"/>
                </a:solidFill>
                <a:latin typeface="Courier" pitchFamily="-106" charset="0"/>
                <a:ea typeface="Courier" pitchFamily="-106" charset="0"/>
                <a:cs typeface="Courier" pitchFamily="-106" charset="0"/>
              </a:rPr>
              <a:t>  KEY: TH1F     TOFDig_NClus;1</a:t>
            </a:r>
          </a:p>
          <a:p>
            <a:r>
              <a:rPr lang="en-US" sz="1000">
                <a:solidFill>
                  <a:srgbClr val="000000"/>
                </a:solidFill>
                <a:latin typeface="Courier" pitchFamily="-106" charset="0"/>
                <a:ea typeface="Courier" pitchFamily="-106" charset="0"/>
                <a:cs typeface="Courier" pitchFamily="-106" charset="0"/>
              </a:rPr>
              <a:t>  KEY: TH1F     TOFDig_ClusTime;1</a:t>
            </a:r>
          </a:p>
          <a:p>
            <a:r>
              <a:rPr lang="en-US" sz="1000">
                <a:solidFill>
                  <a:srgbClr val="000000"/>
                </a:solidFill>
                <a:latin typeface="Courier" pitchFamily="-106" charset="0"/>
                <a:ea typeface="Courier" pitchFamily="-106" charset="0"/>
                <a:cs typeface="Courier" pitchFamily="-106" charset="0"/>
              </a:rPr>
              <a:t>  KEY: TH1F     TOFDig_ClusToT;1</a:t>
            </a:r>
          </a:p>
          <a:p>
            <a:r>
              <a:rPr lang="en-US" sz="1000">
                <a:solidFill>
                  <a:srgbClr val="000000"/>
                </a:solidFill>
                <a:latin typeface="Courier" pitchFamily="-106" charset="0"/>
                <a:ea typeface="Courier" pitchFamily="-106" charset="0"/>
                <a:cs typeface="Courier" pitchFamily="-106" charset="0"/>
              </a:rPr>
              <a:t>  KEY: TH1F     TOFRec_NClusW;1</a:t>
            </a:r>
          </a:p>
          <a:p>
            <a:r>
              <a:rPr lang="en-US" sz="1000">
                <a:solidFill>
                  <a:srgbClr val="000000"/>
                </a:solidFill>
                <a:latin typeface="Courier" pitchFamily="-106" charset="0"/>
                <a:ea typeface="Courier" pitchFamily="-106" charset="0"/>
                <a:cs typeface="Courier" pitchFamily="-106" charset="0"/>
              </a:rPr>
              <a:t>  KEY: TH1F     TOFRec_Dist;1</a:t>
            </a:r>
          </a:p>
          <a:p>
            <a:r>
              <a:rPr lang="en-US" sz="1000">
                <a:solidFill>
                  <a:srgbClr val="000000"/>
                </a:solidFill>
                <a:latin typeface="Courier" pitchFamily="-106" charset="0"/>
                <a:ea typeface="Courier" pitchFamily="-106" charset="0"/>
                <a:cs typeface="Courier" pitchFamily="-106" charset="0"/>
              </a:rPr>
              <a:t>  KEY: TH2F     TOFDig_SigYVsP;1</a:t>
            </a:r>
          </a:p>
          <a:p>
            <a:r>
              <a:rPr lang="en-US" sz="1000">
                <a:solidFill>
                  <a:srgbClr val="000000"/>
                </a:solidFill>
                <a:latin typeface="Courier" pitchFamily="-106" charset="0"/>
                <a:ea typeface="Courier" pitchFamily="-106" charset="0"/>
                <a:cs typeface="Courier" pitchFamily="-106" charset="0"/>
              </a:rPr>
              <a:t>  KEY: TH2F     TOFDig_SigZVsP;1</a:t>
            </a:r>
          </a:p>
          <a:p>
            <a:r>
              <a:rPr lang="en-US" sz="1000">
                <a:solidFill>
                  <a:srgbClr val="000000"/>
                </a:solidFill>
                <a:latin typeface="Courier" pitchFamily="-106" charset="0"/>
                <a:ea typeface="Courier" pitchFamily="-106" charset="0"/>
                <a:cs typeface="Courier" pitchFamily="-106" charset="0"/>
              </a:rPr>
              <a:t>  KEY: TH2F     TOFDig_SigYVsPWin;1</a:t>
            </a:r>
          </a:p>
          <a:p>
            <a:r>
              <a:rPr lang="en-US" sz="1000">
                <a:solidFill>
                  <a:srgbClr val="000000"/>
                </a:solidFill>
                <a:latin typeface="Courier" pitchFamily="-106" charset="0"/>
                <a:ea typeface="Courier" pitchFamily="-106" charset="0"/>
                <a:cs typeface="Courier" pitchFamily="-106" charset="0"/>
              </a:rPr>
              <a:t>  KEY: TH2F     TOFDig_SigZVsPWin;1</a:t>
            </a:r>
          </a:p>
        </p:txBody>
      </p:sp>
      <p:sp>
        <p:nvSpPr>
          <p:cNvPr id="8" name="Rounded Rectangular Callout 7"/>
          <p:cNvSpPr/>
          <p:nvPr/>
        </p:nvSpPr>
        <p:spPr>
          <a:xfrm>
            <a:off x="5919291" y="1577975"/>
            <a:ext cx="2866121" cy="2311722"/>
          </a:xfrm>
          <a:prstGeom prst="wedgeRoundRectCallout">
            <a:avLst>
              <a:gd name="adj1" fmla="val -123700"/>
              <a:gd name="adj2" fmla="val 4876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Shows the list of objects</a:t>
            </a:r>
          </a:p>
          <a:p>
            <a:pPr algn="ctr"/>
            <a:r>
              <a:rPr lang="en-US" dirty="0" smtClean="0"/>
              <a:t>In the current directory</a:t>
            </a:r>
          </a:p>
          <a:p>
            <a:pPr algn="ctr"/>
            <a:r>
              <a:rPr lang="en-US" dirty="0" smtClean="0"/>
              <a:t>(like in a file system)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René Brun</a:t>
            </a:r>
          </a:p>
        </p:txBody>
      </p:sp>
      <p:sp>
        <p:nvSpPr>
          <p:cNvPr id="6" name="Slide Number Placeholder 4"/>
          <p:cNvSpPr>
            <a:spLocks noGrp="1"/>
          </p:cNvSpPr>
          <p:nvPr>
            <p:ph type="sldNum" sz="quarter" idx="11"/>
          </p:nvPr>
        </p:nvSpPr>
        <p:spPr/>
        <p:txBody>
          <a:bodyPr/>
          <a:lstStyle/>
          <a:p>
            <a:fld id="{A3693342-A1F0-214A-BB7C-19BFA0A6EAD0}" type="slidenum">
              <a:rPr lang="en-US"/>
              <a:pPr/>
              <a:t>7</a:t>
            </a:fld>
            <a:endParaRPr lang="en-US"/>
          </a:p>
        </p:txBody>
      </p:sp>
      <p:sp>
        <p:nvSpPr>
          <p:cNvPr id="283650" name="Rectangle 2"/>
          <p:cNvSpPr>
            <a:spLocks noGrp="1" noChangeArrowheads="1"/>
          </p:cNvSpPr>
          <p:nvPr>
            <p:ph type="title"/>
          </p:nvPr>
        </p:nvSpPr>
        <p:spPr>
          <a:xfrm>
            <a:off x="779462" y="107577"/>
            <a:ext cx="7581901" cy="1230569"/>
          </a:xfrm>
        </p:spPr>
        <p:txBody>
          <a:bodyPr/>
          <a:lstStyle/>
          <a:p>
            <a:r>
              <a:rPr lang="en-US" dirty="0"/>
              <a:t>Self-describing files</a:t>
            </a:r>
          </a:p>
        </p:txBody>
      </p:sp>
      <p:sp>
        <p:nvSpPr>
          <p:cNvPr id="283651" name="Rectangle 3"/>
          <p:cNvSpPr>
            <a:spLocks noGrp="1" noChangeArrowheads="1"/>
          </p:cNvSpPr>
          <p:nvPr>
            <p:ph type="body" idx="1"/>
          </p:nvPr>
        </p:nvSpPr>
        <p:spPr>
          <a:xfrm>
            <a:off x="779462" y="1610312"/>
            <a:ext cx="7581901" cy="3674233"/>
          </a:xfrm>
        </p:spPr>
        <p:txBody>
          <a:bodyPr>
            <a:normAutofit fontScale="92500" lnSpcReduction="10000"/>
          </a:bodyPr>
          <a:lstStyle/>
          <a:p>
            <a:r>
              <a:rPr lang="en-US" sz="2800" dirty="0"/>
              <a:t>Dictionary for persistent classes written to the file.</a:t>
            </a:r>
          </a:p>
          <a:p>
            <a:r>
              <a:rPr lang="en-US" sz="2800" dirty="0"/>
              <a:t>ROOT files can be read by foreign readers </a:t>
            </a:r>
          </a:p>
          <a:p>
            <a:r>
              <a:rPr lang="en-US" sz="2800" dirty="0"/>
              <a:t>Support for </a:t>
            </a:r>
            <a:r>
              <a:rPr lang="en-US" sz="2800" dirty="0">
                <a:solidFill>
                  <a:schemeClr val="hlink"/>
                </a:solidFill>
              </a:rPr>
              <a:t>Backward</a:t>
            </a:r>
            <a:r>
              <a:rPr lang="en-US" sz="2800" dirty="0"/>
              <a:t> and </a:t>
            </a:r>
            <a:r>
              <a:rPr lang="en-US" sz="2800" dirty="0">
                <a:solidFill>
                  <a:schemeClr val="hlink"/>
                </a:solidFill>
              </a:rPr>
              <a:t>Forward</a:t>
            </a:r>
            <a:r>
              <a:rPr lang="en-US" sz="2800" dirty="0"/>
              <a:t> compatibility</a:t>
            </a:r>
          </a:p>
          <a:p>
            <a:r>
              <a:rPr lang="en-US" sz="2800" dirty="0"/>
              <a:t>Files created in 2001 must be readable in 2015</a:t>
            </a:r>
          </a:p>
          <a:p>
            <a:r>
              <a:rPr lang="en-US" sz="2800" dirty="0"/>
              <a:t>Classes (data objects) for all objects in a file can be regenerated via </a:t>
            </a:r>
            <a:r>
              <a:rPr lang="en-US" sz="2800" dirty="0" err="1">
                <a:solidFill>
                  <a:schemeClr val="accent4"/>
                </a:solidFill>
              </a:rPr>
              <a:t>TFile::MakeProject</a:t>
            </a:r>
            <a:endParaRPr lang="en-US" sz="2800" dirty="0">
              <a:solidFill>
                <a:schemeClr val="accent4"/>
              </a:solidFill>
            </a:endParaRPr>
          </a:p>
          <a:p>
            <a:endParaRPr lang="en-US" sz="2800" dirty="0"/>
          </a:p>
        </p:txBody>
      </p:sp>
      <p:sp>
        <p:nvSpPr>
          <p:cNvPr id="283652" name="Text Box 4"/>
          <p:cNvSpPr txBox="1">
            <a:spLocks noChangeArrowheads="1"/>
          </p:cNvSpPr>
          <p:nvPr/>
        </p:nvSpPr>
        <p:spPr bwMode="auto">
          <a:xfrm>
            <a:off x="1219200" y="5502275"/>
            <a:ext cx="6629400" cy="854075"/>
          </a:xfrm>
          <a:prstGeom prst="rect">
            <a:avLst/>
          </a:prstGeom>
          <a:solidFill>
            <a:srgbClr val="FFFFCC"/>
          </a:solidFill>
          <a:ln w="12700">
            <a:noFill/>
            <a:miter lim="800000"/>
            <a:headEnd/>
            <a:tailEnd/>
          </a:ln>
          <a:effectLst/>
        </p:spPr>
        <p:txBody>
          <a:bodyPr>
            <a:prstTxWarp prst="textNoShape">
              <a:avLst/>
            </a:prstTxWarp>
            <a:spAutoFit/>
          </a:bodyPr>
          <a:lstStyle/>
          <a:p>
            <a:pPr>
              <a:spcBef>
                <a:spcPct val="50000"/>
              </a:spcBef>
            </a:pPr>
            <a:r>
              <a:rPr lang="en-US" sz="2000" dirty="0">
                <a:solidFill>
                  <a:schemeClr val="tx2"/>
                </a:solidFill>
              </a:rPr>
              <a:t>Root &gt;</a:t>
            </a:r>
            <a:r>
              <a:rPr lang="en-US" sz="2000" b="1" dirty="0" err="1">
                <a:solidFill>
                  <a:srgbClr val="064573"/>
                </a:solidFill>
              </a:rPr>
              <a:t>TFile</a:t>
            </a:r>
            <a:r>
              <a:rPr lang="en-US" sz="2000" b="1" dirty="0">
                <a:solidFill>
                  <a:srgbClr val="064573"/>
                </a:solidFill>
              </a:rPr>
              <a:t> </a:t>
            </a:r>
            <a:r>
              <a:rPr lang="en-US" sz="2000" b="1" dirty="0" err="1">
                <a:solidFill>
                  <a:srgbClr val="064573"/>
                </a:solidFill>
              </a:rPr>
              <a:t>f(“demo.root</a:t>
            </a:r>
            <a:r>
              <a:rPr lang="en-US" sz="2000" b="1" dirty="0">
                <a:solidFill>
                  <a:srgbClr val="064573"/>
                </a:solidFill>
              </a:rPr>
              <a:t>”);</a:t>
            </a:r>
          </a:p>
          <a:p>
            <a:pPr>
              <a:spcBef>
                <a:spcPct val="50000"/>
              </a:spcBef>
            </a:pPr>
            <a:r>
              <a:rPr lang="en-US" sz="2000" dirty="0">
                <a:solidFill>
                  <a:schemeClr val="tx2"/>
                </a:solidFill>
              </a:rPr>
              <a:t>Root &gt;</a:t>
            </a:r>
            <a:r>
              <a:rPr lang="en-US" sz="2000" dirty="0"/>
              <a:t> </a:t>
            </a:r>
            <a:r>
              <a:rPr lang="en-US" sz="2000" b="1" dirty="0" err="1">
                <a:solidFill>
                  <a:srgbClr val="064573"/>
                </a:solidFill>
              </a:rPr>
              <a:t>f.MakeProject(“dir</a:t>
            </a:r>
            <a:r>
              <a:rPr lang="en-US" sz="2000" b="1" dirty="0">
                <a:solidFill>
                  <a:srgbClr val="064573"/>
                </a:solidFill>
              </a:rPr>
              <a:t>”,”*”,”new++”);</a:t>
            </a:r>
            <a:endParaRPr lang="en-US" sz="3200" b="1" dirty="0">
              <a:solidFill>
                <a:srgbClr val="06457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6"/>
          <p:cNvSpPr>
            <a:spLocks noGrp="1"/>
          </p:cNvSpPr>
          <p:nvPr>
            <p:ph type="title"/>
          </p:nvPr>
        </p:nvSpPr>
        <p:spPr>
          <a:xfrm>
            <a:off x="779462" y="107577"/>
            <a:ext cx="7581901" cy="883023"/>
          </a:xfrm>
        </p:spPr>
        <p:txBody>
          <a:bodyPr/>
          <a:lstStyle/>
          <a:p>
            <a:r>
              <a:rPr lang="en-US" dirty="0" err="1" smtClean="0">
                <a:ea typeface="ＭＳ Ｐゴシック" pitchFamily="-106" charset="-128"/>
                <a:cs typeface="ＭＳ Ｐゴシック" pitchFamily="-106" charset="-128"/>
              </a:rPr>
              <a:t>TFile::MakeProject</a:t>
            </a:r>
            <a:endParaRPr lang="en-US" dirty="0" smtClean="0">
              <a:ea typeface="ＭＳ Ｐゴシック" pitchFamily="-106" charset="-128"/>
              <a:cs typeface="ＭＳ Ｐゴシック" pitchFamily="-106" charset="-128"/>
            </a:endParaRPr>
          </a:p>
        </p:txBody>
      </p:sp>
      <p:sp>
        <p:nvSpPr>
          <p:cNvPr id="4" name="Date Placeholder 3"/>
          <p:cNvSpPr>
            <a:spLocks noGrp="1"/>
          </p:cNvSpPr>
          <p:nvPr>
            <p:ph type="dt" sz="quarter" idx="10"/>
          </p:nvPr>
        </p:nvSpPr>
        <p:spPr/>
        <p:txBody>
          <a:bodyPr/>
          <a:lstStyle/>
          <a:p>
            <a:r>
              <a:rPr lang="en-US" smtClean="0"/>
              <a:t> Rene Brun </a:t>
            </a:r>
          </a:p>
        </p:txBody>
      </p:sp>
      <p:sp>
        <p:nvSpPr>
          <p:cNvPr id="5" name="Footer Placeholder 4"/>
          <p:cNvSpPr>
            <a:spLocks noGrp="1"/>
          </p:cNvSpPr>
          <p:nvPr>
            <p:ph type="ftr" sz="quarter" idx="11"/>
          </p:nvPr>
        </p:nvSpPr>
        <p:spPr/>
        <p:txBody>
          <a:bodyPr/>
          <a:lstStyle/>
          <a:p>
            <a:r>
              <a:rPr lang="en-US" smtClean="0"/>
              <a:t>Challenges in Long Term Computing Models</a:t>
            </a:r>
          </a:p>
        </p:txBody>
      </p:sp>
      <p:sp>
        <p:nvSpPr>
          <p:cNvPr id="6" name="Slide Number Placeholder 5"/>
          <p:cNvSpPr>
            <a:spLocks noGrp="1"/>
          </p:cNvSpPr>
          <p:nvPr>
            <p:ph type="sldNum" sz="quarter" idx="12"/>
          </p:nvPr>
        </p:nvSpPr>
        <p:spPr/>
        <p:txBody>
          <a:bodyPr/>
          <a:lstStyle/>
          <a:p>
            <a:fld id="{31F56162-C53F-DE44-AF94-92313F7CC693}" type="slidenum">
              <a:rPr lang="en-US" smtClean="0"/>
              <a:pPr/>
              <a:t>8</a:t>
            </a:fld>
            <a:endParaRPr lang="en-US" smtClean="0"/>
          </a:p>
        </p:txBody>
      </p:sp>
      <p:sp>
        <p:nvSpPr>
          <p:cNvPr id="8" name="TextBox 7"/>
          <p:cNvSpPr txBox="1"/>
          <p:nvPr/>
        </p:nvSpPr>
        <p:spPr>
          <a:xfrm>
            <a:off x="533400" y="2362200"/>
            <a:ext cx="8305800" cy="4038600"/>
          </a:xfrm>
          <a:prstGeom prst="rect">
            <a:avLst/>
          </a:prstGeom>
          <a:solidFill>
            <a:srgbClr val="B0C3C9"/>
          </a:solidFill>
        </p:spPr>
        <p:style>
          <a:lnRef idx="1">
            <a:schemeClr val="accent2"/>
          </a:lnRef>
          <a:fillRef idx="2">
            <a:schemeClr val="accent2"/>
          </a:fillRef>
          <a:effectRef idx="1">
            <a:schemeClr val="accent2"/>
          </a:effectRef>
          <a:fontRef idx="minor">
            <a:schemeClr val="dk1"/>
          </a:fontRef>
        </p:style>
        <p:txBody>
          <a:bodyPr>
            <a:prstTxWarp prst="textNoShape">
              <a:avLst/>
            </a:prstTxWarp>
            <a:normAutofit/>
          </a:bodyPr>
          <a:lstStyle/>
          <a:p>
            <a:r>
              <a:rPr lang="en-US" sz="1200" dirty="0">
                <a:solidFill>
                  <a:srgbClr val="000000"/>
                </a:solidFill>
                <a:latin typeface="Courier" pitchFamily="-106" charset="0"/>
                <a:ea typeface="Courier" pitchFamily="-106" charset="0"/>
                <a:cs typeface="Courier" pitchFamily="-106" charset="0"/>
              </a:rPr>
              <a:t>(macbrun2) [253] root -</a:t>
            </a:r>
            <a:r>
              <a:rPr lang="en-US" sz="1200" dirty="0" err="1">
                <a:solidFill>
                  <a:srgbClr val="000000"/>
                </a:solidFill>
                <a:latin typeface="Courier" pitchFamily="-106" charset="0"/>
                <a:ea typeface="Courier" pitchFamily="-106" charset="0"/>
                <a:cs typeface="Courier" pitchFamily="-106" charset="0"/>
              </a:rPr>
              <a:t>l</a:t>
            </a:r>
            <a:endParaRPr lang="en-US" sz="1200" dirty="0">
              <a:solidFill>
                <a:srgbClr val="000000"/>
              </a:solidFill>
              <a:latin typeface="Courier" pitchFamily="-106" charset="0"/>
              <a:ea typeface="Courier" pitchFamily="-106" charset="0"/>
              <a:cs typeface="Courier" pitchFamily="-106" charset="0"/>
            </a:endParaRPr>
          </a:p>
          <a:p>
            <a:r>
              <a:rPr lang="en-US" sz="1200" dirty="0">
                <a:solidFill>
                  <a:srgbClr val="FF0000"/>
                </a:solidFill>
                <a:latin typeface="Courier" pitchFamily="-106" charset="0"/>
                <a:ea typeface="Courier" pitchFamily="-106" charset="0"/>
                <a:cs typeface="Courier" pitchFamily="-106" charset="0"/>
              </a:rPr>
              <a:t>root [0] </a:t>
            </a:r>
            <a:r>
              <a:rPr lang="en-US" sz="1200" dirty="0" err="1">
                <a:solidFill>
                  <a:srgbClr val="0000FF"/>
                </a:solidFill>
                <a:latin typeface="Courier" pitchFamily="-106" charset="0"/>
                <a:ea typeface="Courier" pitchFamily="-106" charset="0"/>
                <a:cs typeface="Courier" pitchFamily="-106" charset="0"/>
              </a:rPr>
              <a:t>TFile</a:t>
            </a:r>
            <a:r>
              <a:rPr lang="en-US" sz="1200" dirty="0">
                <a:solidFill>
                  <a:srgbClr val="0000FF"/>
                </a:solidFill>
                <a:latin typeface="Courier" pitchFamily="-106" charset="0"/>
                <a:ea typeface="Courier" pitchFamily="-106" charset="0"/>
                <a:cs typeface="Courier" pitchFamily="-106" charset="0"/>
              </a:rPr>
              <a:t> *</a:t>
            </a:r>
            <a:r>
              <a:rPr lang="en-US" sz="1200" dirty="0" err="1">
                <a:solidFill>
                  <a:srgbClr val="0000FF"/>
                </a:solidFill>
                <a:latin typeface="Courier" pitchFamily="-106" charset="0"/>
                <a:ea typeface="Courier" pitchFamily="-106" charset="0"/>
                <a:cs typeface="Courier" pitchFamily="-106" charset="0"/>
              </a:rPr>
              <a:t>falice</a:t>
            </a:r>
            <a:r>
              <a:rPr lang="en-US" sz="1200" dirty="0">
                <a:solidFill>
                  <a:srgbClr val="0000FF"/>
                </a:solidFill>
                <a:latin typeface="Courier" pitchFamily="-106" charset="0"/>
                <a:ea typeface="Courier" pitchFamily="-106" charset="0"/>
                <a:cs typeface="Courier" pitchFamily="-106" charset="0"/>
              </a:rPr>
              <a:t> = </a:t>
            </a:r>
            <a:r>
              <a:rPr lang="en-US" sz="1200" dirty="0" err="1">
                <a:solidFill>
                  <a:srgbClr val="0000FF"/>
                </a:solidFill>
                <a:latin typeface="Courier" pitchFamily="-106" charset="0"/>
                <a:ea typeface="Courier" pitchFamily="-106" charset="0"/>
                <a:cs typeface="Courier" pitchFamily="-106" charset="0"/>
              </a:rPr>
              <a:t>TFile::Open("http://root.cern.ch/files/alice_ESDs.root</a:t>
            </a:r>
            <a:r>
              <a:rPr lang="en-US" sz="1200" dirty="0">
                <a:solidFill>
                  <a:srgbClr val="0000FF"/>
                </a:solidFill>
                <a:latin typeface="Courier" pitchFamily="-106" charset="0"/>
                <a:ea typeface="Courier" pitchFamily="-106" charset="0"/>
                <a:cs typeface="Courier" pitchFamily="-106" charset="0"/>
              </a:rPr>
              <a:t>");</a:t>
            </a:r>
          </a:p>
          <a:p>
            <a:r>
              <a:rPr lang="en-US" sz="1200" dirty="0">
                <a:solidFill>
                  <a:srgbClr val="FF0000"/>
                </a:solidFill>
                <a:latin typeface="Courier" pitchFamily="-106" charset="0"/>
                <a:ea typeface="Courier" pitchFamily="-106" charset="0"/>
                <a:cs typeface="Courier" pitchFamily="-106" charset="0"/>
              </a:rPr>
              <a:t>root [1] </a:t>
            </a:r>
            <a:r>
              <a:rPr lang="en-US" sz="1200" dirty="0" err="1">
                <a:solidFill>
                  <a:srgbClr val="0000FF"/>
                </a:solidFill>
                <a:latin typeface="Courier" pitchFamily="-106" charset="0"/>
                <a:ea typeface="Courier" pitchFamily="-106" charset="0"/>
                <a:cs typeface="Courier" pitchFamily="-106" charset="0"/>
              </a:rPr>
              <a:t>falice</a:t>
            </a:r>
            <a:r>
              <a:rPr lang="en-US" sz="1200" dirty="0">
                <a:solidFill>
                  <a:srgbClr val="0000FF"/>
                </a:solidFill>
                <a:latin typeface="Courier" pitchFamily="-106" charset="0"/>
                <a:ea typeface="Courier" pitchFamily="-106" charset="0"/>
                <a:cs typeface="Courier" pitchFamily="-106" charset="0"/>
              </a:rPr>
              <a:t>-&gt;</a:t>
            </a:r>
            <a:r>
              <a:rPr lang="en-US" sz="1200" dirty="0" err="1">
                <a:solidFill>
                  <a:srgbClr val="0000FF"/>
                </a:solidFill>
                <a:latin typeface="Courier" pitchFamily="-106" charset="0"/>
                <a:ea typeface="Courier" pitchFamily="-106" charset="0"/>
                <a:cs typeface="Courier" pitchFamily="-106" charset="0"/>
              </a:rPr>
              <a:t>MakeProject("alice</a:t>
            </a:r>
            <a:r>
              <a:rPr lang="en-US" sz="1200" dirty="0">
                <a:solidFill>
                  <a:srgbClr val="0000FF"/>
                </a:solidFill>
                <a:latin typeface="Courier" pitchFamily="-106" charset="0"/>
                <a:ea typeface="Courier" pitchFamily="-106" charset="0"/>
                <a:cs typeface="Courier" pitchFamily="-106" charset="0"/>
              </a:rPr>
              <a:t>","*","++");</a:t>
            </a:r>
          </a:p>
          <a:p>
            <a:r>
              <a:rPr lang="en-US" sz="1200" dirty="0" err="1">
                <a:solidFill>
                  <a:srgbClr val="000000"/>
                </a:solidFill>
                <a:latin typeface="Courier" pitchFamily="-106" charset="0"/>
                <a:ea typeface="Courier" pitchFamily="-106" charset="0"/>
                <a:cs typeface="Courier" pitchFamily="-106" charset="0"/>
              </a:rPr>
              <a:t>MakeProject</a:t>
            </a:r>
            <a:r>
              <a:rPr lang="en-US" sz="1200" dirty="0">
                <a:solidFill>
                  <a:srgbClr val="000000"/>
                </a:solidFill>
                <a:latin typeface="Courier" pitchFamily="-106" charset="0"/>
                <a:ea typeface="Courier" pitchFamily="-106" charset="0"/>
                <a:cs typeface="Courier" pitchFamily="-106" charset="0"/>
              </a:rPr>
              <a:t> has generated 26 classes in </a:t>
            </a:r>
            <a:r>
              <a:rPr lang="en-US" sz="1200" dirty="0" err="1">
                <a:solidFill>
                  <a:srgbClr val="000000"/>
                </a:solidFill>
                <a:latin typeface="Courier" pitchFamily="-106" charset="0"/>
                <a:ea typeface="Courier" pitchFamily="-106" charset="0"/>
                <a:cs typeface="Courier" pitchFamily="-106" charset="0"/>
              </a:rPr>
              <a:t>alice</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alice</a:t>
            </a:r>
            <a:r>
              <a:rPr lang="en-US" sz="1200" dirty="0">
                <a:solidFill>
                  <a:srgbClr val="000000"/>
                </a:solidFill>
                <a:latin typeface="Courier" pitchFamily="-106" charset="0"/>
                <a:ea typeface="Courier" pitchFamily="-106" charset="0"/>
                <a:cs typeface="Courier" pitchFamily="-106" charset="0"/>
              </a:rPr>
              <a:t>/MAKEP file has been generated</a:t>
            </a:r>
          </a:p>
          <a:p>
            <a:r>
              <a:rPr lang="en-US" sz="1200" dirty="0">
                <a:solidFill>
                  <a:srgbClr val="000000"/>
                </a:solidFill>
                <a:latin typeface="Courier" pitchFamily="-106" charset="0"/>
                <a:ea typeface="Courier" pitchFamily="-106" charset="0"/>
                <a:cs typeface="Courier" pitchFamily="-106" charset="0"/>
              </a:rPr>
              <a:t>Shared lib </a:t>
            </a:r>
            <a:r>
              <a:rPr lang="en-US" sz="1200" dirty="0" err="1">
                <a:solidFill>
                  <a:srgbClr val="000000"/>
                </a:solidFill>
                <a:latin typeface="Courier" pitchFamily="-106" charset="0"/>
                <a:ea typeface="Courier" pitchFamily="-106" charset="0"/>
                <a:cs typeface="Courier" pitchFamily="-106" charset="0"/>
              </a:rPr>
              <a:t>alice/alice.so</a:t>
            </a:r>
            <a:r>
              <a:rPr lang="en-US" sz="1200" dirty="0">
                <a:solidFill>
                  <a:srgbClr val="000000"/>
                </a:solidFill>
                <a:latin typeface="Courier" pitchFamily="-106" charset="0"/>
                <a:ea typeface="Courier" pitchFamily="-106" charset="0"/>
                <a:cs typeface="Courier" pitchFamily="-106" charset="0"/>
              </a:rPr>
              <a:t> has been generated</a:t>
            </a:r>
          </a:p>
          <a:p>
            <a:r>
              <a:rPr lang="en-US" sz="1200" dirty="0">
                <a:solidFill>
                  <a:srgbClr val="000000"/>
                </a:solidFill>
                <a:latin typeface="Courier" pitchFamily="-106" charset="0"/>
                <a:ea typeface="Courier" pitchFamily="-106" charset="0"/>
                <a:cs typeface="Courier" pitchFamily="-106" charset="0"/>
              </a:rPr>
              <a:t>Shared lib </a:t>
            </a:r>
            <a:r>
              <a:rPr lang="en-US" sz="1200" dirty="0" err="1">
                <a:solidFill>
                  <a:srgbClr val="000000"/>
                </a:solidFill>
                <a:latin typeface="Courier" pitchFamily="-106" charset="0"/>
                <a:ea typeface="Courier" pitchFamily="-106" charset="0"/>
                <a:cs typeface="Courier" pitchFamily="-106" charset="0"/>
              </a:rPr>
              <a:t>alice/alice.so</a:t>
            </a:r>
            <a:r>
              <a:rPr lang="en-US" sz="1200" dirty="0">
                <a:solidFill>
                  <a:srgbClr val="000000"/>
                </a:solidFill>
                <a:latin typeface="Courier" pitchFamily="-106" charset="0"/>
                <a:ea typeface="Courier" pitchFamily="-106" charset="0"/>
                <a:cs typeface="Courier" pitchFamily="-106" charset="0"/>
              </a:rPr>
              <a:t> has been dynamically linked</a:t>
            </a:r>
          </a:p>
          <a:p>
            <a:r>
              <a:rPr lang="en-US" sz="1200" dirty="0">
                <a:solidFill>
                  <a:srgbClr val="FF0000"/>
                </a:solidFill>
                <a:latin typeface="Courier" pitchFamily="-106" charset="0"/>
                <a:ea typeface="Courier" pitchFamily="-106" charset="0"/>
                <a:cs typeface="Courier" pitchFamily="-106" charset="0"/>
              </a:rPr>
              <a:t>root [2] </a:t>
            </a:r>
            <a:r>
              <a:rPr lang="en-US" sz="1200" dirty="0">
                <a:solidFill>
                  <a:srgbClr val="0000FF"/>
                </a:solidFill>
                <a:latin typeface="Courier" pitchFamily="-106" charset="0"/>
                <a:ea typeface="Courier" pitchFamily="-106" charset="0"/>
                <a:cs typeface="Courier" pitchFamily="-106" charset="0"/>
              </a:rPr>
              <a:t>.!</a:t>
            </a:r>
            <a:r>
              <a:rPr lang="en-US" sz="1200" dirty="0" err="1">
                <a:solidFill>
                  <a:srgbClr val="0000FF"/>
                </a:solidFill>
                <a:latin typeface="Courier" pitchFamily="-106" charset="0"/>
                <a:ea typeface="Courier" pitchFamily="-106" charset="0"/>
                <a:cs typeface="Courier" pitchFamily="-106" charset="0"/>
              </a:rPr>
              <a:t>ls</a:t>
            </a:r>
            <a:r>
              <a:rPr lang="en-US" sz="1200" dirty="0">
                <a:solidFill>
                  <a:srgbClr val="0000FF"/>
                </a:solidFill>
                <a:latin typeface="Courier" pitchFamily="-106" charset="0"/>
                <a:ea typeface="Courier" pitchFamily="-106" charset="0"/>
                <a:cs typeface="Courier" pitchFamily="-106" charset="0"/>
              </a:rPr>
              <a:t> </a:t>
            </a:r>
            <a:r>
              <a:rPr lang="en-US" sz="1200" dirty="0" err="1">
                <a:solidFill>
                  <a:srgbClr val="0000FF"/>
                </a:solidFill>
                <a:latin typeface="Courier" pitchFamily="-106" charset="0"/>
                <a:ea typeface="Courier" pitchFamily="-106" charset="0"/>
                <a:cs typeface="Courier" pitchFamily="-106" charset="0"/>
              </a:rPr>
              <a:t>alice</a:t>
            </a:r>
            <a:endParaRPr lang="en-US" sz="1200" dirty="0">
              <a:solidFill>
                <a:srgbClr val="0000FF"/>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AliESDCaloCluster.h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AliESDZDC.h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AliTrackPointArray.h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AliESDCaloTrigger.h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AliESDcascade.h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AliVertex.h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AliESDEvent.h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AliESDfriend.h</a:t>
            </a:r>
            <a:r>
              <a:rPr lang="en-US" sz="1200" dirty="0">
                <a:solidFill>
                  <a:srgbClr val="000000"/>
                </a:solidFill>
                <a:latin typeface="Courier" pitchFamily="-106" charset="0"/>
                <a:ea typeface="Courier" pitchFamily="-106" charset="0"/>
                <a:cs typeface="Courier" pitchFamily="-106" charset="0"/>
              </a:rPr>
              <a:t>          MAKEP</a:t>
            </a:r>
          </a:p>
          <a:p>
            <a:r>
              <a:rPr lang="en-US" sz="1200" dirty="0" err="1">
                <a:solidFill>
                  <a:srgbClr val="000000"/>
                </a:solidFill>
                <a:latin typeface="Courier" pitchFamily="-106" charset="0"/>
                <a:ea typeface="Courier" pitchFamily="-106" charset="0"/>
                <a:cs typeface="Courier" pitchFamily="-106" charset="0"/>
              </a:rPr>
              <a:t>AliESDFMD.h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AliESDfriendTrack.h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alice.so</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AliESDHeader.h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AliESDkink.h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aliceLinkDef.h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AliESDMuonTrack.h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AliESDtrack.h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aliceProjectDict.cxx</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AliESDPmdTrack.h</a:t>
            </a:r>
            <a:r>
              <a:rPr lang="en-US" sz="1200" dirty="0">
                <a:solidFill>
                  <a:srgbClr val="000000"/>
                </a:solidFill>
                <a:latin typeface="Courier" pitchFamily="-106" charset="0"/>
                <a:ea typeface="Courier" pitchFamily="-106" charset="0"/>
                <a:cs typeface="Courier" pitchFamily="-106" charset="0"/>
              </a:rPr>
              <a:t>        AliESDv0.h              </a:t>
            </a:r>
            <a:r>
              <a:rPr lang="en-US" sz="1200" dirty="0" err="1">
                <a:solidFill>
                  <a:srgbClr val="000000"/>
                </a:solidFill>
                <a:latin typeface="Courier" pitchFamily="-106" charset="0"/>
                <a:ea typeface="Courier" pitchFamily="-106" charset="0"/>
                <a:cs typeface="Courier" pitchFamily="-106" charset="0"/>
              </a:rPr>
              <a:t>aliceProjectDict.h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AliESDRun.h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AliExternalTrackParam.h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aliceProjectHeaders.h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AliESDTZERO.h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AliFMDFloatMap.h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aliceProjectSource.cxx</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AliESDTrdTrack.h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AliFMDMap.h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aliceProjectSource.o</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AliESDVZERO.h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AliMultiplicity.h</a:t>
            </a:r>
            <a:endParaRPr lang="en-US" sz="1200" dirty="0">
              <a:solidFill>
                <a:srgbClr val="000000"/>
              </a:solidFill>
              <a:latin typeface="Courier" pitchFamily="-106" charset="0"/>
              <a:ea typeface="Courier" pitchFamily="-106" charset="0"/>
              <a:cs typeface="Courier" pitchFamily="-106" charset="0"/>
            </a:endParaRPr>
          </a:p>
          <a:p>
            <a:r>
              <a:rPr lang="en-US" sz="1200" dirty="0" err="1">
                <a:solidFill>
                  <a:srgbClr val="000000"/>
                </a:solidFill>
                <a:latin typeface="Courier" pitchFamily="-106" charset="0"/>
                <a:ea typeface="Courier" pitchFamily="-106" charset="0"/>
                <a:cs typeface="Courier" pitchFamily="-106" charset="0"/>
              </a:rPr>
              <a:t>AliESDVertex.h</a:t>
            </a:r>
            <a:r>
              <a:rPr lang="en-US" sz="1200" dirty="0">
                <a:solidFill>
                  <a:srgbClr val="000000"/>
                </a:solidFill>
                <a:latin typeface="Courier" pitchFamily="-106" charset="0"/>
                <a:ea typeface="Courier" pitchFamily="-106" charset="0"/>
                <a:cs typeface="Courier" pitchFamily="-106" charset="0"/>
              </a:rPr>
              <a:t>          </a:t>
            </a:r>
            <a:r>
              <a:rPr lang="en-US" sz="1200" dirty="0" err="1">
                <a:solidFill>
                  <a:srgbClr val="000000"/>
                </a:solidFill>
                <a:latin typeface="Courier" pitchFamily="-106" charset="0"/>
                <a:ea typeface="Courier" pitchFamily="-106" charset="0"/>
                <a:cs typeface="Courier" pitchFamily="-106" charset="0"/>
              </a:rPr>
              <a:t>AliRawDataErrorLog.h</a:t>
            </a:r>
            <a:endParaRPr lang="en-US" sz="1200" dirty="0">
              <a:solidFill>
                <a:srgbClr val="000000"/>
              </a:solidFill>
              <a:latin typeface="Courier" pitchFamily="-106" charset="0"/>
              <a:ea typeface="Courier" pitchFamily="-106" charset="0"/>
              <a:cs typeface="Courier" pitchFamily="-106" charset="0"/>
            </a:endParaRPr>
          </a:p>
          <a:p>
            <a:r>
              <a:rPr lang="en-US" sz="1200" dirty="0">
                <a:solidFill>
                  <a:srgbClr val="FF0000"/>
                </a:solidFill>
                <a:latin typeface="Courier" pitchFamily="-106" charset="0"/>
                <a:ea typeface="Courier" pitchFamily="-106" charset="0"/>
                <a:cs typeface="Courier" pitchFamily="-106" charset="0"/>
              </a:rPr>
              <a:t>root [3] </a:t>
            </a:r>
          </a:p>
        </p:txBody>
      </p:sp>
      <p:sp>
        <p:nvSpPr>
          <p:cNvPr id="9" name="Rectangular Callout 8"/>
          <p:cNvSpPr/>
          <p:nvPr/>
        </p:nvSpPr>
        <p:spPr bwMode="auto">
          <a:xfrm>
            <a:off x="1336389" y="990600"/>
            <a:ext cx="5709222" cy="646331"/>
          </a:xfrm>
          <a:prstGeom prst="wedgeRectCallout">
            <a:avLst>
              <a:gd name="adj1" fmla="val -25793"/>
              <a:gd name="adj2" fmla="val 22697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dirty="0">
                <a:solidFill>
                  <a:schemeClr val="bg1"/>
                </a:solidFill>
                <a:latin typeface="Courier New" pitchFamily="-106" charset="0"/>
              </a:rPr>
              <a:t>Generate C++ header files </a:t>
            </a:r>
            <a:endParaRPr lang="en-US" dirty="0">
              <a:solidFill>
                <a:schemeClr val="bg1"/>
              </a:solidFill>
            </a:endParaRPr>
          </a:p>
          <a:p>
            <a:r>
              <a:rPr lang="en-US" dirty="0">
                <a:solidFill>
                  <a:schemeClr val="bg1"/>
                </a:solidFill>
                <a:latin typeface="Courier New" pitchFamily="-106" charset="0"/>
              </a:rPr>
              <a:t>and shared lib for the classes in file</a:t>
            </a:r>
          </a:p>
        </p:txBody>
      </p:sp>
      <p:pic>
        <p:nvPicPr>
          <p:cNvPr id="10" name="Picture 9"/>
          <p:cNvPicPr>
            <a:picLocks noChangeAspect="1"/>
          </p:cNvPicPr>
          <p:nvPr/>
        </p:nvPicPr>
        <p:blipFill>
          <a:blip r:embed="rId2"/>
          <a:srcRect/>
          <a:stretch>
            <a:fillRect/>
          </a:stretch>
        </p:blipFill>
        <p:spPr bwMode="auto">
          <a:xfrm>
            <a:off x="4953000" y="1414064"/>
            <a:ext cx="5765800" cy="5999163"/>
          </a:xfrm>
          <a:prstGeom prst="rect">
            <a:avLst/>
          </a:prstGeom>
          <a:noFill/>
          <a:ln w="9525">
            <a:noFill/>
            <a:miter lim="800000"/>
            <a:headEnd/>
            <a:tailEnd/>
          </a:ln>
        </p:spPr>
      </p:pic>
      <p:sp>
        <p:nvSpPr>
          <p:cNvPr id="30729" name="Left Arrow 10"/>
          <p:cNvSpPr>
            <a:spLocks noChangeArrowheads="1"/>
          </p:cNvSpPr>
          <p:nvPr/>
        </p:nvSpPr>
        <p:spPr bwMode="auto">
          <a:xfrm>
            <a:off x="2438400" y="1905000"/>
            <a:ext cx="1066800" cy="2057400"/>
          </a:xfrm>
          <a:prstGeom prst="leftArrow">
            <a:avLst>
              <a:gd name="adj1" fmla="val 50000"/>
              <a:gd name="adj2" fmla="val 50000"/>
            </a:avLst>
          </a:prstGeom>
          <a:noFill/>
          <a:ln w="12700">
            <a:noFill/>
            <a:round/>
            <a:headEnd/>
            <a:tailEnd/>
          </a:ln>
        </p:spPr>
        <p:txBody>
          <a:bodyPr>
            <a:prstTxWarp prst="textNoShape">
              <a:avLst/>
            </a:prstTxWarp>
            <a:spAutoFit/>
          </a:bodyPr>
          <a:lstStyle/>
          <a:p>
            <a:endParaRPr lang="en-US"/>
          </a:p>
        </p:txBody>
      </p:sp>
      <p:sp>
        <p:nvSpPr>
          <p:cNvPr id="30730" name="Left Arrow 11"/>
          <p:cNvSpPr>
            <a:spLocks noChangeArrowheads="1"/>
          </p:cNvSpPr>
          <p:nvPr/>
        </p:nvSpPr>
        <p:spPr bwMode="auto">
          <a:xfrm>
            <a:off x="2133600" y="1600200"/>
            <a:ext cx="1219200" cy="673100"/>
          </a:xfrm>
          <a:prstGeom prst="leftArrow">
            <a:avLst>
              <a:gd name="adj1" fmla="val 50000"/>
              <a:gd name="adj2" fmla="val 49954"/>
            </a:avLst>
          </a:prstGeom>
          <a:noFill/>
          <a:ln w="12700">
            <a:noFill/>
            <a:round/>
            <a:headEnd/>
            <a:tailEnd/>
          </a:ln>
        </p:spPr>
        <p:txBody>
          <a:bodyPr>
            <a:prstTxWarp prst="textNoShape">
              <a:avLst/>
            </a:prstTxWarp>
            <a:spAutoFit/>
          </a:bodyPr>
          <a:lstStyle/>
          <a:p>
            <a:endParaRPr lang="en-US"/>
          </a:p>
        </p:txBody>
      </p:sp>
      <p:cxnSp>
        <p:nvCxnSpPr>
          <p:cNvPr id="14" name="Straight Arrow Connector 13"/>
          <p:cNvCxnSpPr/>
          <p:nvPr/>
        </p:nvCxnSpPr>
        <p:spPr bwMode="auto">
          <a:xfrm flipV="1">
            <a:off x="2286000" y="2971800"/>
            <a:ext cx="2864236" cy="1143000"/>
          </a:xfrm>
          <a:prstGeom prst="straightConnector1">
            <a:avLst/>
          </a:prstGeom>
          <a:noFill/>
          <a:ln w="76200" cap="flat" cmpd="sng" algn="ctr">
            <a:solidFill>
              <a:schemeClr val="bg1">
                <a:lumMod val="75000"/>
              </a:schemeClr>
            </a:solidFill>
            <a:prstDash val="solid"/>
            <a:round/>
            <a:headEnd type="none" w="med" len="med"/>
            <a:tailEnd type="arrow"/>
          </a:ln>
          <a:effectLst>
            <a:glow rad="101600">
              <a:schemeClr val="accent4">
                <a:alpha val="75000"/>
              </a:schemeClr>
            </a:glow>
          </a:effectLst>
          <a:scene3d>
            <a:camera prst="isometricOffAxis2Left">
              <a:rot lat="1080000" lon="1560000" rev="0"/>
            </a:camera>
            <a:lightRig rig="threePt" dir="t"/>
          </a:scene3d>
          <a:sp3d>
            <a:bevelT w="139700" prst="cross"/>
          </a:sp3d>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René Brun</a:t>
            </a:r>
          </a:p>
        </p:txBody>
      </p:sp>
      <p:sp>
        <p:nvSpPr>
          <p:cNvPr id="6" name="Slide Number Placeholder 2"/>
          <p:cNvSpPr>
            <a:spLocks noGrp="1"/>
          </p:cNvSpPr>
          <p:nvPr>
            <p:ph type="sldNum" sz="quarter" idx="11"/>
          </p:nvPr>
        </p:nvSpPr>
        <p:spPr/>
        <p:txBody>
          <a:bodyPr/>
          <a:lstStyle/>
          <a:p>
            <a:fld id="{9361A02F-372F-D14E-80E0-B4BB6BBD52EE}" type="slidenum">
              <a:rPr lang="en-US"/>
              <a:pPr/>
              <a:t>9</a:t>
            </a:fld>
            <a:endParaRPr lang="en-US"/>
          </a:p>
        </p:txBody>
      </p:sp>
      <p:pic>
        <p:nvPicPr>
          <p:cNvPr id="285698" name="Picture 2" descr="pippa"/>
          <p:cNvPicPr>
            <a:picLocks noChangeAspect="1" noChangeArrowheads="1"/>
          </p:cNvPicPr>
          <p:nvPr/>
        </p:nvPicPr>
        <p:blipFill>
          <a:blip r:embed="rId2"/>
          <a:srcRect/>
          <a:stretch>
            <a:fillRect/>
          </a:stretch>
        </p:blipFill>
        <p:spPr bwMode="auto">
          <a:xfrm>
            <a:off x="0" y="0"/>
            <a:ext cx="9144000" cy="6985000"/>
          </a:xfrm>
          <a:prstGeom prst="rect">
            <a:avLst/>
          </a:prstGeom>
          <a:noFill/>
        </p:spPr>
      </p:pic>
      <p:sp>
        <p:nvSpPr>
          <p:cNvPr id="285700" name="AutoShape 4" descr="Water droplets"/>
          <p:cNvSpPr>
            <a:spLocks noChangeArrowheads="1"/>
          </p:cNvSpPr>
          <p:nvPr/>
        </p:nvSpPr>
        <p:spPr bwMode="auto">
          <a:xfrm>
            <a:off x="6400800" y="3810000"/>
            <a:ext cx="2590800" cy="1828800"/>
          </a:xfrm>
          <a:prstGeom prst="wedgeRoundRectCallout">
            <a:avLst>
              <a:gd name="adj1" fmla="val -102083"/>
              <a:gd name="adj2" fmla="val -152259"/>
              <a:gd name="adj3" fmla="val 16667"/>
            </a:avLst>
          </a:prstGeom>
          <a:blipFill dpi="0" rotWithShape="0">
            <a:blip r:embed="rId3"/>
            <a:srcRect/>
            <a:tile tx="0" ty="0" sx="100000" sy="100000" flip="none" algn="tl"/>
          </a:blipFill>
          <a:ln w="12700">
            <a:solidFill>
              <a:schemeClr val="tx1"/>
            </a:solidFill>
            <a:miter lim="800000"/>
            <a:headEnd type="none" w="sm" len="sm"/>
            <a:tailEnd type="none" w="sm" len="sm"/>
          </a:ln>
          <a:effectLst/>
        </p:spPr>
        <p:txBody>
          <a:bodyPr wrap="none" anchor="ctr">
            <a:prstTxWarp prst="textNoShape">
              <a:avLst/>
            </a:prstTxWarp>
          </a:bodyPr>
          <a:lstStyle/>
          <a:p>
            <a:pPr algn="ctr"/>
            <a:r>
              <a:rPr lang="en-US" sz="2400">
                <a:solidFill>
                  <a:srgbClr val="FF2817"/>
                </a:solidFill>
              </a:rPr>
              <a:t>Objects in directory</a:t>
            </a:r>
          </a:p>
          <a:p>
            <a:pPr algn="ctr"/>
            <a:r>
              <a:rPr lang="en-US" sz="2400">
                <a:solidFill>
                  <a:srgbClr val="FF2817"/>
                </a:solidFill>
              </a:rPr>
              <a:t>/pippa/DM/CJ</a:t>
            </a:r>
          </a:p>
          <a:p>
            <a:pPr algn="ctr"/>
            <a:r>
              <a:rPr lang="en-US" sz="2400">
                <a:solidFill>
                  <a:srgbClr val="FF2817"/>
                </a:solidFill>
              </a:rPr>
              <a:t>eg:</a:t>
            </a:r>
          </a:p>
          <a:p>
            <a:pPr algn="ctr"/>
            <a:r>
              <a:rPr lang="en-US" sz="2400">
                <a:solidFill>
                  <a:srgbClr val="FF2817"/>
                </a:solidFill>
              </a:rPr>
              <a:t>/pippa/DM/CJ/h15</a:t>
            </a:r>
            <a:endParaRPr lang="en-US" sz="2400"/>
          </a:p>
        </p:txBody>
      </p:sp>
      <p:sp>
        <p:nvSpPr>
          <p:cNvPr id="7" name="Rounded Rectangular Callout 6"/>
          <p:cNvSpPr/>
          <p:nvPr/>
        </p:nvSpPr>
        <p:spPr>
          <a:xfrm>
            <a:off x="2857589" y="4150522"/>
            <a:ext cx="2392663" cy="1488278"/>
          </a:xfrm>
          <a:prstGeom prst="wedgeRoundRectCallout">
            <a:avLst>
              <a:gd name="adj1" fmla="val -126994"/>
              <a:gd name="adj2" fmla="val -2240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ROOT file </a:t>
            </a:r>
            <a:r>
              <a:rPr lang="en-US" dirty="0" err="1" smtClean="0">
                <a:solidFill>
                  <a:schemeClr val="accent4"/>
                </a:solidFill>
              </a:rPr>
              <a:t>pippa.root</a:t>
            </a:r>
            <a:endParaRPr lang="en-US" dirty="0" smtClean="0">
              <a:solidFill>
                <a:schemeClr val="accent4"/>
              </a:solidFill>
            </a:endParaRPr>
          </a:p>
          <a:p>
            <a:pPr algn="ctr"/>
            <a:r>
              <a:rPr lang="en-US" dirty="0" smtClean="0"/>
              <a:t>with 2 levels of</a:t>
            </a:r>
          </a:p>
          <a:p>
            <a:pPr algn="ctr"/>
            <a:r>
              <a:rPr lang="en-US" dirty="0" smtClean="0"/>
              <a:t>sub-directories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2615</TotalTime>
  <Words>4476</Words>
  <Application>Microsoft Macintosh PowerPoint</Application>
  <PresentationFormat>On-screen Show (4:3)</PresentationFormat>
  <Paragraphs>715</Paragraphs>
  <Slides>58</Slides>
  <Notes>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Orbit</vt:lpstr>
      <vt:lpstr>Clip</vt:lpstr>
      <vt:lpstr>ROOT I/O  recent improvements Bottlenecks and Solutions</vt:lpstr>
      <vt:lpstr>Main Points</vt:lpstr>
      <vt:lpstr>ROOT IO</vt:lpstr>
      <vt:lpstr>ROOT file structure</vt:lpstr>
      <vt:lpstr>TFile::Map</vt:lpstr>
      <vt:lpstr>TFile::ls</vt:lpstr>
      <vt:lpstr>Self-describing files</vt:lpstr>
      <vt:lpstr>TFile::MakeProject</vt:lpstr>
      <vt:lpstr>Slide 9</vt:lpstr>
      <vt:lpstr>I/O</vt:lpstr>
      <vt:lpstr>Memory &lt;--&gt; Tree Each Node is a branch in the Tree</vt:lpstr>
      <vt:lpstr>ROOT I/O -- Split/Cluster Tree version</vt:lpstr>
      <vt:lpstr>Slide 13</vt:lpstr>
      <vt:lpstr>Trees Split Mode</vt:lpstr>
      <vt:lpstr>Creating branches</vt:lpstr>
      <vt:lpstr>Case B1</vt:lpstr>
      <vt:lpstr>Case B2</vt:lpstr>
      <vt:lpstr>Case B3</vt:lpstr>
      <vt:lpstr>Case B4 Collections</vt:lpstr>
      <vt:lpstr>Collections are not equal</vt:lpstr>
      <vt:lpstr>ObjectWise/MemberWise Streaming</vt:lpstr>
      <vt:lpstr>More branches is better</vt:lpstr>
      <vt:lpstr>ROOT IO</vt:lpstr>
      <vt:lpstr>Buffering effects</vt:lpstr>
      <vt:lpstr>problems</vt:lpstr>
      <vt:lpstr>Important factors</vt:lpstr>
      <vt:lpstr>What is the TreeCache</vt:lpstr>
      <vt:lpstr>TreeCache: new interface</vt:lpstr>
      <vt:lpstr>Use TTreePerfStats</vt:lpstr>
      <vt:lpstr>Performance with standard ROOT example</vt:lpstr>
      <vt:lpstr>Test conditions</vt:lpstr>
      <vt:lpstr>Test conditions 2</vt:lpstr>
      <vt:lpstr>See Doctor</vt:lpstr>
      <vt:lpstr>Overlapping reads</vt:lpstr>
      <vt:lpstr>After doctor</vt:lpstr>
      <vt:lpstr>TreeCache size impact</vt:lpstr>
      <vt:lpstr>TreeCache results table</vt:lpstr>
      <vt:lpstr>TreeCache results graph</vt:lpstr>
      <vt:lpstr>What is the readahead cache</vt:lpstr>
      <vt:lpstr>Readahead  reading all branches, all entries</vt:lpstr>
      <vt:lpstr>OptimizeBaskets, AutoFlush</vt:lpstr>
      <vt:lpstr>OptimizeBaskets</vt:lpstr>
      <vt:lpstr>FlushBaskets</vt:lpstr>
      <vt:lpstr>FlushBaskets 2</vt:lpstr>
      <vt:lpstr>Similar pattern with CMS files</vt:lpstr>
      <vt:lpstr>Alice files</vt:lpstr>
      <vt:lpstr>LHCb files</vt:lpstr>
      <vt:lpstr>TreeCache</vt:lpstr>
      <vt:lpstr>Use Case 1 Reading all branches</vt:lpstr>
      <vt:lpstr>Use Case 2 Reading only a few branches in consecutive events</vt:lpstr>
      <vt:lpstr>Use Case 2 results reading 33 Mbytes out of 1100 MBytes</vt:lpstr>
      <vt:lpstr>Use Case 3 Select events with one branch then read more branches</vt:lpstr>
      <vt:lpstr>Use Case 3 results reading 1% of the events</vt:lpstr>
      <vt:lpstr>Use Case 3 results reading 1% of the events</vt:lpstr>
      <vt:lpstr>Reading network files</vt:lpstr>
      <vt:lpstr>Important factors</vt:lpstr>
      <vt:lpstr>Summary</vt:lpstr>
      <vt:lpstr>Summary 2</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Improvements with ATLAS AOD files</dc:title>
  <dc:creator>Rene Brun</dc:creator>
  <cp:lastModifiedBy>Rene Brun</cp:lastModifiedBy>
  <cp:revision>32</cp:revision>
  <dcterms:created xsi:type="dcterms:W3CDTF">2009-12-02T15:08:46Z</dcterms:created>
  <dcterms:modified xsi:type="dcterms:W3CDTF">2009-12-02T15:17:00Z</dcterms:modified>
</cp:coreProperties>
</file>